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sldIdLst>
    <p:sldId id="256" r:id="rId2"/>
    <p:sldId id="716" r:id="rId3"/>
    <p:sldId id="624" r:id="rId4"/>
    <p:sldId id="717" r:id="rId5"/>
    <p:sldId id="718" r:id="rId6"/>
    <p:sldId id="719" r:id="rId7"/>
    <p:sldId id="720" r:id="rId8"/>
    <p:sldId id="721" r:id="rId9"/>
    <p:sldId id="623" r:id="rId10"/>
    <p:sldId id="737" r:id="rId11"/>
    <p:sldId id="738" r:id="rId12"/>
    <p:sldId id="739" r:id="rId13"/>
    <p:sldId id="740" r:id="rId14"/>
    <p:sldId id="741" r:id="rId15"/>
    <p:sldId id="742" r:id="rId16"/>
    <p:sldId id="743" r:id="rId17"/>
    <p:sldId id="744" r:id="rId18"/>
    <p:sldId id="745" r:id="rId19"/>
    <p:sldId id="746" r:id="rId20"/>
    <p:sldId id="630" r:id="rId21"/>
    <p:sldId id="722" r:id="rId22"/>
    <p:sldId id="723" r:id="rId23"/>
    <p:sldId id="724" r:id="rId24"/>
    <p:sldId id="725" r:id="rId25"/>
    <p:sldId id="726" r:id="rId26"/>
    <p:sldId id="727" r:id="rId27"/>
    <p:sldId id="728" r:id="rId28"/>
    <p:sldId id="635" r:id="rId29"/>
    <p:sldId id="729" r:id="rId30"/>
    <p:sldId id="730" r:id="rId31"/>
    <p:sldId id="638" r:id="rId32"/>
    <p:sldId id="639" r:id="rId33"/>
    <p:sldId id="640" r:id="rId34"/>
    <p:sldId id="731" r:id="rId35"/>
    <p:sldId id="732" r:id="rId36"/>
    <p:sldId id="733" r:id="rId37"/>
    <p:sldId id="734" r:id="rId38"/>
    <p:sldId id="735" r:id="rId39"/>
    <p:sldId id="736" r:id="rId40"/>
    <p:sldId id="644" r:id="rId41"/>
    <p:sldId id="645" r:id="rId42"/>
    <p:sldId id="646" r:id="rId43"/>
    <p:sldId id="751" r:id="rId44"/>
    <p:sldId id="647" r:id="rId45"/>
    <p:sldId id="747" r:id="rId46"/>
    <p:sldId id="748" r:id="rId47"/>
    <p:sldId id="749" r:id="rId48"/>
    <p:sldId id="750" r:id="rId49"/>
    <p:sldId id="651" r:id="rId50"/>
    <p:sldId id="652" r:id="rId51"/>
    <p:sldId id="752" r:id="rId52"/>
    <p:sldId id="654" r:id="rId53"/>
    <p:sldId id="753" r:id="rId54"/>
    <p:sldId id="754" r:id="rId55"/>
    <p:sldId id="755" r:id="rId56"/>
    <p:sldId id="756" r:id="rId57"/>
    <p:sldId id="757" r:id="rId58"/>
    <p:sldId id="758" r:id="rId59"/>
    <p:sldId id="658" r:id="rId60"/>
    <p:sldId id="659" r:id="rId61"/>
    <p:sldId id="791" r:id="rId62"/>
    <p:sldId id="792" r:id="rId63"/>
    <p:sldId id="660" r:id="rId64"/>
    <p:sldId id="793" r:id="rId65"/>
    <p:sldId id="661" r:id="rId66"/>
    <p:sldId id="794" r:id="rId67"/>
    <p:sldId id="662" r:id="rId68"/>
    <p:sldId id="785" r:id="rId69"/>
    <p:sldId id="786" r:id="rId70"/>
    <p:sldId id="787" r:id="rId71"/>
    <p:sldId id="788" r:id="rId72"/>
    <p:sldId id="789" r:id="rId73"/>
    <p:sldId id="790" r:id="rId74"/>
    <p:sldId id="665" r:id="rId75"/>
    <p:sldId id="759" r:id="rId76"/>
    <p:sldId id="760" r:id="rId77"/>
    <p:sldId id="761" r:id="rId78"/>
    <p:sldId id="762" r:id="rId79"/>
    <p:sldId id="763" r:id="rId80"/>
    <p:sldId id="764" r:id="rId81"/>
    <p:sldId id="765" r:id="rId82"/>
    <p:sldId id="766" r:id="rId83"/>
    <p:sldId id="767" r:id="rId84"/>
    <p:sldId id="768" r:id="rId85"/>
    <p:sldId id="769" r:id="rId86"/>
    <p:sldId id="770" r:id="rId87"/>
    <p:sldId id="771" r:id="rId88"/>
    <p:sldId id="772" r:id="rId89"/>
    <p:sldId id="773" r:id="rId90"/>
    <p:sldId id="774" r:id="rId91"/>
    <p:sldId id="775" r:id="rId92"/>
    <p:sldId id="776" r:id="rId93"/>
    <p:sldId id="777" r:id="rId94"/>
    <p:sldId id="778" r:id="rId95"/>
    <p:sldId id="779" r:id="rId96"/>
    <p:sldId id="780" r:id="rId97"/>
    <p:sldId id="781" r:id="rId98"/>
    <p:sldId id="782" r:id="rId99"/>
    <p:sldId id="783" r:id="rId100"/>
    <p:sldId id="784" r:id="rId10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  <a:srgbClr val="009900"/>
    <a:srgbClr val="CC6600"/>
    <a:srgbClr val="FF9900"/>
    <a:srgbClr val="0033CC"/>
    <a:srgbClr val="364ADE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35" autoAdjust="0"/>
  </p:normalViewPr>
  <p:slideViewPr>
    <p:cSldViewPr>
      <p:cViewPr varScale="1">
        <p:scale>
          <a:sx n="50" d="100"/>
          <a:sy n="50" d="100"/>
        </p:scale>
        <p:origin x="-84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243D34E6-73F0-45BD-8823-E67AF463BAD6}" type="datetimeFigureOut">
              <a:rPr lang="zh-TW" altLang="en-US"/>
              <a:pPr>
                <a:defRPr/>
              </a:pPr>
              <a:t>2017/11/14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E954AC2F-A46C-4E3B-AA5A-624E5D4F5B5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354FB5D-23FE-4A47-916E-9732066E25F6}" type="slidenum">
              <a:rPr lang="en-US" altLang="zh-TW" sz="1200">
                <a:latin typeface="Times New Roman" pitchFamily="18" charset="0"/>
              </a:rPr>
              <a:pPr algn="r"/>
              <a:t>59</a:t>
            </a:fld>
            <a:endParaRPr lang="en-US" altLang="zh-TW" sz="1200">
              <a:latin typeface="Times New Roman" pitchFamily="18" charset="0"/>
            </a:endParaRPr>
          </a:p>
        </p:txBody>
      </p:sp>
      <p:sp>
        <p:nvSpPr>
          <p:cNvPr id="10342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8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6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6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4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3187" name="投影片編號版面配置區 1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768AEF4-E4B8-4A57-98CF-7B3A360BFAD6}" type="slidenum">
              <a:rPr kumimoji="0" lang="zh-TW" altLang="en-US" sz="1200">
                <a:latin typeface="+mn-lt"/>
                <a:ea typeface="+mn-ea"/>
              </a:rPr>
              <a:pPr algn="r">
                <a:defRPr/>
              </a:pPr>
              <a:t>95</a:t>
            </a:fld>
            <a:endParaRPr kumimoji="0" lang="en-US" altLang="zh-TW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3187" name="投影片編號版面配置區 1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208BA59-0B86-4949-99FA-B20BE7A4A10D}" type="slidenum">
              <a:rPr kumimoji="0" lang="zh-TW" altLang="en-US" sz="1200">
                <a:latin typeface="+mn-lt"/>
                <a:ea typeface="+mn-ea"/>
              </a:rPr>
              <a:pPr algn="r">
                <a:defRPr/>
              </a:pPr>
              <a:t>96</a:t>
            </a:fld>
            <a:endParaRPr kumimoji="0" lang="en-US" altLang="zh-TW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9CF4E87-759B-4900-AF7A-AC134FD978E8}" type="slidenum">
              <a:rPr lang="zh-TW" altLang="en-US" sz="1200"/>
              <a:pPr algn="r"/>
              <a:t>98</a:t>
            </a:fld>
            <a:endParaRPr lang="en-US" altLang="zh-TW" sz="1200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171012" name="投影片編號版面配置區 1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663F428-812E-44AA-8068-B252FA3FA87C}" type="slidenum">
              <a:rPr lang="zh-TW" altLang="en-US" sz="1200"/>
              <a:pPr algn="r"/>
              <a:t>98</a:t>
            </a:fld>
            <a:endParaRPr lang="en-US" altLang="zh-TW" sz="120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5BA36F-D642-415B-9742-9531AD5E3EA2}" type="slidenum">
              <a:rPr lang="zh-TW" altLang="en-US" sz="1200"/>
              <a:pPr algn="r"/>
              <a:t>99</a:t>
            </a:fld>
            <a:endParaRPr lang="en-US" altLang="zh-TW" sz="1200"/>
          </a:p>
        </p:txBody>
      </p:sp>
      <p:sp>
        <p:nvSpPr>
          <p:cNvPr id="1730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DFB27F-434F-43FE-8419-5315C32984B5}" type="slidenum">
              <a:rPr lang="en-US" altLang="zh-TW" sz="1200">
                <a:latin typeface="Times New Roman" pitchFamily="18" charset="0"/>
              </a:rPr>
              <a:pPr algn="r"/>
              <a:t>99</a:t>
            </a:fld>
            <a:endParaRPr lang="en-US" altLang="zh-TW" sz="1200">
              <a:latin typeface="Times New Roman" pitchFamily="18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  <p:sp>
        <p:nvSpPr>
          <p:cNvPr id="173061" name="投影片編號版面配置區 1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B4051EE-BD18-419C-A718-7C30EAFE010F}" type="slidenum">
              <a:rPr lang="zh-TW" altLang="en-US" sz="1200"/>
              <a:pPr algn="r"/>
              <a:t>99</a:t>
            </a:fld>
            <a:endParaRPr lang="en-US" altLang="zh-TW" sz="120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92131DD-B569-42E9-A8AB-D9F4907681E8}" type="slidenum">
              <a:rPr lang="zh-TW" altLang="en-US" sz="1200"/>
              <a:pPr algn="r"/>
              <a:t>100</a:t>
            </a:fld>
            <a:endParaRPr lang="en-US" altLang="zh-TW" sz="1200"/>
          </a:p>
        </p:txBody>
      </p:sp>
      <p:sp>
        <p:nvSpPr>
          <p:cNvPr id="1751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8185F13-C9CC-47AB-8825-1DFD941A0C9C}" type="slidenum">
              <a:rPr lang="en-US" altLang="zh-TW" sz="1200">
                <a:latin typeface="Times New Roman" pitchFamily="18" charset="0"/>
              </a:rPr>
              <a:pPr algn="r"/>
              <a:t>100</a:t>
            </a:fld>
            <a:endParaRPr lang="en-US" altLang="zh-TW" sz="1200">
              <a:latin typeface="Times New Roman" pitchFamily="18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  <p:sp>
        <p:nvSpPr>
          <p:cNvPr id="175109" name="投影片編號版面配置區 1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B8EEC7-ACE6-4212-9FF0-EFEF9A57452C}" type="slidenum">
              <a:rPr lang="zh-TW" altLang="en-US" sz="1200"/>
              <a:pPr algn="r"/>
              <a:t>100</a:t>
            </a:fld>
            <a:endParaRPr lang="en-US" altLang="zh-TW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2316B-0333-473B-B1BE-3BD8A2D1AE17}" type="datetime1">
              <a:rPr lang="zh-TW" altLang="en-US"/>
              <a:pPr>
                <a:defRPr/>
              </a:pPr>
              <a:t>2017/11/14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F414D-383D-4786-BA2E-D061EC9F7E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DA7FA-FCE3-427E-81BE-F79055E7A2E3}" type="datetime1">
              <a:rPr lang="zh-TW" altLang="en-US"/>
              <a:pPr>
                <a:defRPr/>
              </a:pPr>
              <a:t>2017/11/14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81D41-4814-41F4-9B59-70309CD2692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F58B3-A788-4135-B5D6-63B89A1A374F}" type="datetime1">
              <a:rPr lang="zh-TW" altLang="en-US"/>
              <a:pPr>
                <a:defRPr/>
              </a:pPr>
              <a:t>2017/11/14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F1A7C-00C7-4F2A-82AD-54953E463EB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1EDBC-C6CB-40E4-A471-17BE0C526C5C}" type="datetime1">
              <a:rPr lang="zh-TW" altLang="en-US"/>
              <a:pPr>
                <a:defRPr/>
              </a:pPr>
              <a:t>2017/11/14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5BB11-4D7F-4BA2-AE8D-915D6A63D5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D8BCA-4103-4FB6-839F-E4C3E8702759}" type="datetime1">
              <a:rPr lang="zh-TW" altLang="en-US"/>
              <a:pPr>
                <a:defRPr/>
              </a:pPr>
              <a:t>2017/11/14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470F7-2190-4667-BE0D-E8F769CFA1C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0AB48-59E5-407D-9AED-1FD13736EFEA}" type="datetime1">
              <a:rPr lang="zh-TW" altLang="en-US"/>
              <a:pPr>
                <a:defRPr/>
              </a:pPr>
              <a:t>2017/11/14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74998-B22C-477C-9CE2-18D8250126F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B9AF1-6807-4720-BDDE-DCE825D5B8BA}" type="datetime1">
              <a:rPr lang="zh-TW" altLang="en-US"/>
              <a:pPr>
                <a:defRPr/>
              </a:pPr>
              <a:t>2017/11/14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527F7-009E-4918-A6D9-0D34F621F75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47151-3F72-4C43-BF49-9ACE6B94B2D0}" type="datetime1">
              <a:rPr lang="zh-TW" altLang="en-US"/>
              <a:pPr>
                <a:defRPr/>
              </a:pPr>
              <a:t>2017/11/14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F4D78-B348-434E-873F-282CFCA5D70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E1DD4-3EE1-4E51-A986-286FC5AACFB0}" type="datetime1">
              <a:rPr lang="zh-TW" altLang="en-US"/>
              <a:pPr>
                <a:defRPr/>
              </a:pPr>
              <a:t>2017/11/14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075A5-C274-4AB4-B3FC-3998424DC06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24250-BDDF-4C09-9566-1EC5B1019BBD}" type="datetime1">
              <a:rPr lang="zh-TW" altLang="en-US"/>
              <a:pPr>
                <a:defRPr/>
              </a:pPr>
              <a:t>2017/11/14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7FA03-0BBA-4498-A295-BDEFD743992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61493B3C-5A67-4674-ADB1-2627BF00A2B2}" type="datetime1">
              <a:rPr lang="zh-TW" altLang="en-US"/>
              <a:pPr>
                <a:defRPr/>
              </a:pPr>
              <a:t>2017/11/14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69E48A5E-70D8-4CE0-BA78-E535BE7A0C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6" r:id="rId3"/>
    <p:sldLayoutId id="2147483655" r:id="rId4"/>
    <p:sldLayoutId id="2147483654" r:id="rId5"/>
    <p:sldLayoutId id="2147483653" r:id="rId6"/>
    <p:sldLayoutId id="2147483652" r:id="rId7"/>
    <p:sldLayoutId id="2147483651" r:id="rId8"/>
    <p:sldLayoutId id="2147483650" r:id="rId9"/>
    <p:sldLayoutId id="214748364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3850" y="836613"/>
            <a:ext cx="84963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TW" altLang="zh-TW" sz="60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從生命永續觀點看</a:t>
            </a:r>
            <a:r>
              <a:rPr lang="zh-TW" altLang="en-US" sz="60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/>
            </a:r>
            <a:br>
              <a:rPr lang="zh-TW" altLang="en-US" sz="60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</a:br>
            <a:r>
              <a:rPr lang="zh-TW" altLang="zh-TW" sz="60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現代醫學所面臨的</a:t>
            </a:r>
            <a:r>
              <a:rPr lang="zh-TW" altLang="en-US" sz="60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/>
            </a:r>
            <a:br>
              <a:rPr lang="zh-TW" altLang="en-US" sz="60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</a:br>
            <a:r>
              <a:rPr lang="zh-TW" altLang="zh-TW" sz="60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困境、挑戰與希望</a:t>
            </a:r>
            <a:endParaRPr lang="en-US" altLang="zh-TW" sz="6000">
              <a:solidFill>
                <a:srgbClr val="364ADE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  <p:sp>
        <p:nvSpPr>
          <p:cNvPr id="5" name="副標題 2"/>
          <p:cNvSpPr>
            <a:spLocks/>
          </p:cNvSpPr>
          <p:nvPr/>
        </p:nvSpPr>
        <p:spPr bwMode="auto">
          <a:xfrm>
            <a:off x="1331913" y="4365625"/>
            <a:ext cx="65532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kumimoji="0" lang="zh-TW" altLang="en-US" sz="36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佛光山寺副住持</a:t>
            </a:r>
          </a:p>
          <a:p>
            <a:pPr algn="ctr">
              <a:buFont typeface="Arial" charset="0"/>
              <a:buNone/>
              <a:defRPr/>
            </a:pPr>
            <a:r>
              <a:rPr kumimoji="0" lang="zh-TW" altLang="en-US" sz="36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南華大學專任教授</a:t>
            </a:r>
          </a:p>
          <a:p>
            <a:pPr algn="ctr">
              <a:buFont typeface="Arial" charset="0"/>
              <a:buNone/>
              <a:defRPr/>
            </a:pPr>
            <a:r>
              <a:rPr kumimoji="0" lang="zh-TW" altLang="en-US" sz="36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慧開法師編講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668C3E5-3875-46EA-9FBC-EAB00ECB5CD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058CA0E-CF0D-46BF-A75C-3F35A8C8AB24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1C5FAED-DEBA-429B-8253-0A00FCAE5F3C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11188" y="908050"/>
            <a:ext cx="78486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8775" indent="-358775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問題一：</a:t>
            </a:r>
          </a:p>
          <a:p>
            <a:pPr marL="358775" indent="-358775" eaLnBrk="0" hangingPunct="0">
              <a:spcBef>
                <a:spcPct val="20000"/>
              </a:spcBef>
              <a:buSzPct val="75000"/>
              <a:buFont typeface="Wingdings" pitchFamily="2" charset="2"/>
              <a:buNone/>
              <a:defRPr/>
            </a:pP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	我們身為現代人，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如何能夠「善終」？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時至今日，「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善終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」不但仍舊是個大哉問，而且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愈來愈困難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，</a:t>
            </a:r>
            <a:r>
              <a:rPr kumimoji="0" lang="zh-TW" alt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為什麼？原因何在？如何能夠改進？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DF18AB7-522F-4B8E-A33A-C87DCF5B189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663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763588"/>
            <a:ext cx="7489825" cy="5257800"/>
          </a:xfrm>
        </p:spPr>
        <p:txBody>
          <a:bodyPr anchor="ctr"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latin typeface="Times New Roman" pitchFamily="18" charset="0"/>
                <a:ea typeface="標楷體" pitchFamily="65" charset="-120"/>
              </a:rPr>
              <a:t>透過嚴謹的研究方法與步驟， </a:t>
            </a:r>
            <a:r>
              <a:rPr lang="en-US" altLang="zh-TW" sz="4000" smtClean="0">
                <a:latin typeface="Times New Roman" pitchFamily="18" charset="0"/>
                <a:ea typeface="標楷體" pitchFamily="65" charset="-120"/>
              </a:rPr>
              <a:t>1966</a:t>
            </a:r>
            <a:r>
              <a:rPr lang="zh-TW" altLang="en-US" sz="4000" smtClean="0">
                <a:latin typeface="Times New Roman" pitchFamily="18" charset="0"/>
                <a:ea typeface="標楷體" pitchFamily="65" charset="-120"/>
              </a:rPr>
              <a:t>年他出版了 </a:t>
            </a:r>
            <a:r>
              <a:rPr lang="en-US" altLang="zh-TW" sz="4000" i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Twenty Cases Suggestive of Reincarnation</a:t>
            </a:r>
            <a:r>
              <a:rPr lang="en-US" altLang="zh-TW" sz="400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《</a:t>
            </a:r>
            <a:r>
              <a:rPr lang="zh-TW" altLang="en-US" sz="400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二十案例示輪迴</a:t>
            </a:r>
            <a:r>
              <a:rPr lang="en-US" altLang="zh-TW" sz="400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》</a:t>
            </a:r>
            <a:r>
              <a:rPr lang="zh-TW" altLang="en-US" sz="4000" smtClean="0">
                <a:latin typeface="Times New Roman" pitchFamily="18" charset="0"/>
                <a:ea typeface="標楷體" pitchFamily="65" charset="-120"/>
              </a:rPr>
              <a:t>一書，引起了西方學術界的震驚與熱烈的討論，可說是當今世界研究「</a:t>
            </a:r>
            <a:r>
              <a:rPr lang="zh-TW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輪迴轉世</a:t>
            </a:r>
            <a:r>
              <a:rPr lang="zh-TW" altLang="en-US" sz="4000" smtClean="0">
                <a:latin typeface="Times New Roman" pitchFamily="18" charset="0"/>
                <a:ea typeface="標楷體" pitchFamily="65" charset="-120"/>
              </a:rPr>
              <a:t>」此一領域中最具學術價值和權威性的參考文獻。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6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6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6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EAEED3E-C1D2-47A6-9CC5-1D78F06718FD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F7BEFA3-733B-4D71-81E7-ED5D1607B834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B4400B1-C1BE-4302-B1C9-EF1B1FE3991D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84213" y="836613"/>
            <a:ext cx="7848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8775" indent="-358775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問題二：</a:t>
            </a:r>
          </a:p>
          <a:p>
            <a:pPr marL="358775" indent="-358775" eaLnBrk="0" hangingPunct="0">
              <a:spcBef>
                <a:spcPct val="20000"/>
              </a:spcBef>
              <a:buSzPct val="75000"/>
              <a:buFont typeface="Wingdings" pitchFamily="2" charset="2"/>
              <a:buNone/>
              <a:defRPr/>
            </a:pPr>
            <a:r>
              <a:rPr kumimoji="0" lang="zh-TW" altLang="en-US" sz="4000">
                <a:ea typeface="標楷體" pitchFamily="65" charset="-120"/>
              </a:rPr>
              <a:t>	有一天，當我們不得不面對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年邁親人的生死情境</a:t>
            </a:r>
            <a:r>
              <a:rPr kumimoji="0" lang="zh-TW" altLang="en-US" sz="4000">
                <a:ea typeface="標楷體" pitchFamily="65" charset="-120"/>
              </a:rPr>
              <a:t>時，</a:t>
            </a:r>
            <a:r>
              <a:rPr kumimoji="0" lang="zh-TW" altLang="en-US" sz="40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家人究竟能夠為臨終的親人做些甚麼？</a:t>
            </a:r>
            <a:r>
              <a:rPr kumimoji="0" lang="zh-TW" alt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應該</a:t>
            </a:r>
            <a:r>
              <a:rPr kumimoji="0" lang="zh-TW" altLang="en-US" sz="4000">
                <a:ea typeface="標楷體" pitchFamily="65" charset="-120"/>
              </a:rPr>
              <a:t>做些甚麼？以及</a:t>
            </a:r>
            <a:r>
              <a:rPr kumimoji="0" lang="zh-TW" alt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不該</a:t>
            </a:r>
            <a:r>
              <a:rPr kumimoji="0" lang="zh-TW" altLang="en-US" sz="4000">
                <a:ea typeface="標楷體" pitchFamily="65" charset="-120"/>
              </a:rPr>
              <a:t>做些甚麼？</a:t>
            </a:r>
            <a:endParaRPr kumimoji="0" lang="en-US" altLang="zh-TW" sz="4000">
              <a:ea typeface="標楷體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EDE3A19-00CC-4D49-9265-3C0FB0D9E98A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DC76BF1-B582-4A58-8983-87B13D9A7D5B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14BBE16-6346-4C8D-8FA6-E78E1036AEA0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612775" y="836613"/>
            <a:ext cx="7920038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8775" indent="-358775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問題三：</a:t>
            </a:r>
          </a:p>
          <a:p>
            <a:pPr marL="358775" indent="-358775" eaLnBrk="0" hangingPunct="0">
              <a:spcBef>
                <a:spcPct val="20000"/>
              </a:spcBef>
              <a:buSzPct val="75000"/>
              <a:buFont typeface="Wingdings" pitchFamily="2" charset="2"/>
              <a:buNone/>
              <a:defRPr/>
            </a:pPr>
            <a:r>
              <a:rPr kumimoji="0" lang="zh-TW" altLang="en-US" sz="4000">
                <a:ea typeface="標楷體" pitchFamily="65" charset="-120"/>
              </a:rPr>
              <a:t>	當醫療團隊不得不面對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末期病人的生死情境</a:t>
            </a:r>
            <a:r>
              <a:rPr kumimoji="0" lang="zh-TW" altLang="en-US" sz="4000">
                <a:ea typeface="標楷體" pitchFamily="65" charset="-120"/>
              </a:rPr>
              <a:t>時，</a:t>
            </a:r>
            <a:r>
              <a:rPr kumimoji="0" lang="zh-TW" altLang="en-US" sz="40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醫護人員究竟能夠做些甚麼？</a:t>
            </a:r>
            <a:r>
              <a:rPr kumimoji="0" lang="zh-TW" alt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應該</a:t>
            </a:r>
            <a:r>
              <a:rPr kumimoji="0" lang="zh-TW" altLang="en-US" sz="4000">
                <a:ea typeface="標楷體" pitchFamily="65" charset="-120"/>
              </a:rPr>
              <a:t>做些甚麼？以及</a:t>
            </a:r>
            <a:r>
              <a:rPr kumimoji="0" lang="zh-TW" alt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不該</a:t>
            </a:r>
            <a:r>
              <a:rPr kumimoji="0" lang="zh-TW" altLang="en-US" sz="4000">
                <a:ea typeface="標楷體" pitchFamily="65" charset="-120"/>
              </a:rPr>
              <a:t>做些甚麼？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FA79526-C5AB-4C8A-AB33-38D9246C0BDD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85ED17-C02B-4050-AB6C-5B3FED107544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971FCAE-2268-4640-AA53-FFFF01ED94CD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612775" y="1052513"/>
            <a:ext cx="7920038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8775" indent="-358775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問題四：</a:t>
            </a:r>
          </a:p>
          <a:p>
            <a:pPr marL="358775" indent="-358775" eaLnBrk="0" hangingPunct="0">
              <a:spcBef>
                <a:spcPct val="20000"/>
              </a:spcBef>
              <a:buSzPct val="75000"/>
              <a:buFont typeface="Wingdings" pitchFamily="2" charset="2"/>
              <a:buNone/>
              <a:defRPr/>
            </a:pPr>
            <a:r>
              <a:rPr kumimoji="0" lang="zh-TW" altLang="en-US" sz="4000">
                <a:ea typeface="標楷體" pitchFamily="65" charset="-120"/>
              </a:rPr>
              <a:t>	在關鍵時刻，醫療團隊與病人家屬應</a:t>
            </a:r>
            <a:r>
              <a:rPr kumimoji="0" lang="zh-TW" alt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如何共同面對</a:t>
            </a:r>
            <a:r>
              <a:rPr kumimoji="0" lang="zh-TW" altLang="en-US" sz="40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生命的終極課題與終極關懷？</a:t>
            </a:r>
            <a:endParaRPr kumimoji="0" lang="en-US" altLang="zh-TW" sz="4000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04931C0-19E2-481D-8C69-773781497F5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77028A5-30F5-4938-957B-857A72848733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172CE5C-3F79-4B1D-BD60-0DFB7FA7B8B0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682625" y="693738"/>
            <a:ext cx="777716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8775" indent="-358775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問題五：</a:t>
            </a:r>
          </a:p>
          <a:p>
            <a:pPr marL="358775" indent="-358775" eaLnBrk="0" hangingPunct="0">
              <a:spcBef>
                <a:spcPct val="20000"/>
              </a:spcBef>
              <a:buSzPct val="75000"/>
              <a:buFont typeface="Wingdings" pitchFamily="2" charset="2"/>
              <a:buNone/>
              <a:defRPr/>
            </a:pPr>
            <a:r>
              <a:rPr kumimoji="0" lang="zh-TW" altLang="en-US" sz="4000">
                <a:ea typeface="標楷體" pitchFamily="65" charset="-120"/>
              </a:rPr>
              <a:t>	生命的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終極安頓</a:t>
            </a:r>
            <a:r>
              <a:rPr kumimoji="0" lang="zh-TW" altLang="en-US" sz="4000">
                <a:ea typeface="標楷體" pitchFamily="65" charset="-120"/>
              </a:rPr>
              <a:t>與死亡的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終極超克</a:t>
            </a:r>
            <a:r>
              <a:rPr kumimoji="0" lang="zh-TW" altLang="en-US" sz="4000">
                <a:ea typeface="標楷體" pitchFamily="65" charset="-120"/>
              </a:rPr>
              <a:t>，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已經遠遠超過現代科技的極限，而屬於靈性探索與心靈成長的層次，</a:t>
            </a:r>
            <a:r>
              <a:rPr kumimoji="0" lang="zh-TW" altLang="en-US" sz="4000">
                <a:ea typeface="標楷體" pitchFamily="65" charset="-120"/>
              </a:rPr>
              <a:t>必須借助於人文哲思與宗教靈修，</a:t>
            </a:r>
            <a:r>
              <a:rPr kumimoji="0" lang="zh-TW" alt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我們是否能夠清楚地認知以及接受？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4AEA739-084C-450E-9968-CC9F73E16936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FD18208-959C-42A5-81BC-98DF4195D0B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4B1BAF0-4A9E-4E02-BB04-5ECEC2A5C2D4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684213" y="692150"/>
            <a:ext cx="770413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8775" indent="-358775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問題六：</a:t>
            </a:r>
          </a:p>
          <a:p>
            <a:pPr marL="358775" indent="-358775" eaLnBrk="0" hangingPunct="0">
              <a:spcBef>
                <a:spcPct val="20000"/>
              </a:spcBef>
              <a:buSzPct val="75000"/>
              <a:buFont typeface="Wingdings" pitchFamily="2" charset="2"/>
              <a:buNone/>
              <a:defRPr/>
            </a:pPr>
            <a:r>
              <a:rPr kumimoji="0" lang="zh-TW" altLang="en-US" sz="4000">
                <a:ea typeface="標楷體" pitchFamily="65" charset="-120"/>
              </a:rPr>
              <a:t>	當病人的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一期生命</a:t>
            </a:r>
            <a:r>
              <a:rPr kumimoji="0" lang="zh-TW" altLang="en-US" sz="4000">
                <a:ea typeface="標楷體" pitchFamily="65" charset="-120"/>
              </a:rPr>
              <a:t>即將落幕，而終究必須面對死亡的必然時，現代醫療科技與醫療團隊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究竟可以扮演甚麼樣的角色，</a:t>
            </a:r>
            <a:r>
              <a:rPr kumimoji="0" lang="zh-TW" altLang="en-US" sz="4000">
                <a:ea typeface="標楷體" pitchFamily="65" charset="-120"/>
              </a:rPr>
              <a:t>讓我們不但享有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生命的品質</a:t>
            </a:r>
            <a:r>
              <a:rPr kumimoji="0" lang="zh-TW" altLang="en-US" sz="4000">
                <a:ea typeface="標楷體" pitchFamily="65" charset="-120"/>
              </a:rPr>
              <a:t>，也擁有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死亡的品質</a:t>
            </a:r>
            <a:r>
              <a:rPr kumimoji="0" lang="zh-TW" altLang="en-US" sz="4000">
                <a:ea typeface="標楷體" pitchFamily="65" charset="-120"/>
              </a:rPr>
              <a:t>，讓我們不但能保持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生命的尊嚴</a:t>
            </a:r>
            <a:r>
              <a:rPr kumimoji="0" lang="zh-TW" altLang="en-US" sz="4000">
                <a:ea typeface="標楷體" pitchFamily="65" charset="-120"/>
              </a:rPr>
              <a:t>，也能維護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死亡的尊嚴？</a:t>
            </a:r>
            <a:endParaRPr kumimoji="0" lang="en-US" altLang="zh-TW" sz="400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6900050-26A8-479F-85F7-9B883324777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73D2733-E3AC-43A8-BC56-90235EF164B5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32B2D32-2185-461B-B187-D43E7A519B83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682625" y="765175"/>
            <a:ext cx="777716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ea typeface="標楷體" pitchFamily="65" charset="-120"/>
              </a:rPr>
              <a:t>我們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不可能阻止老化的來臨</a:t>
            </a:r>
            <a:r>
              <a:rPr kumimoji="0" lang="zh-TW" altLang="en-US" sz="4000">
                <a:ea typeface="標楷體" pitchFamily="65" charset="-120"/>
              </a:rPr>
              <a:t>，但是我們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可以減緩老化的速度</a:t>
            </a:r>
            <a:r>
              <a:rPr kumimoji="0" lang="zh-TW" altLang="en-US" sz="4000">
                <a:ea typeface="標楷體" pitchFamily="65" charset="-120"/>
              </a:rPr>
              <a:t>，即早預防老年癡呆、失智</a:t>
            </a:r>
            <a:r>
              <a:rPr kumimoji="0" lang="en-US" altLang="zh-TW" sz="4000">
                <a:ea typeface="標楷體" pitchFamily="65" charset="-120"/>
              </a:rPr>
              <a:t>…</a:t>
            </a:r>
            <a:r>
              <a:rPr kumimoji="0" lang="zh-TW" altLang="en-US" sz="4000">
                <a:ea typeface="標楷體" pitchFamily="65" charset="-120"/>
              </a:rPr>
              <a:t>等等。</a:t>
            </a:r>
          </a:p>
          <a:p>
            <a:pPr marL="360363" indent="-360363" eaLnBrk="0" hangingPunct="0">
              <a:lnSpc>
                <a:spcPct val="95000"/>
              </a:lnSpc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ea typeface="標楷體" pitchFamily="65" charset="-120"/>
              </a:rPr>
              <a:t>我們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不可能完全阻止個體疾病的發生</a:t>
            </a:r>
            <a:r>
              <a:rPr kumimoji="0" lang="zh-TW" altLang="en-US" sz="4000">
                <a:ea typeface="標楷體" pitchFamily="65" charset="-120"/>
              </a:rPr>
              <a:t>，但是我們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可以預防疾病的感染、惡化、擴大及蔓延</a:t>
            </a:r>
            <a:r>
              <a:rPr kumimoji="0" lang="zh-TW" altLang="en-US" sz="4000"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7062818-C37D-4BA2-A4D4-8703400B7605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650B8FA-5FAB-46A9-BD8F-827B2B405BCF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3CB8397-E261-4DF8-9382-BA4BED7C614F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684213" y="1123950"/>
            <a:ext cx="7775575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ea typeface="標楷體" pitchFamily="65" charset="-120"/>
              </a:rPr>
              <a:t>我們雖然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不能阻止死亡的來臨</a:t>
            </a:r>
            <a:r>
              <a:rPr kumimoji="0" lang="zh-TW" altLang="en-US" sz="4000">
                <a:ea typeface="標楷體" pitchFamily="65" charset="-120"/>
              </a:rPr>
              <a:t>，但是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可以即早準備，具足善終與往生的資糧，超克死亡的恐懼及焦慮</a:t>
            </a:r>
            <a:r>
              <a:rPr kumimoji="0" lang="zh-TW" altLang="en-US" sz="4000">
                <a:ea typeface="標楷體" pitchFamily="65" charset="-120"/>
              </a:rPr>
              <a:t>，臨命終時能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預知時至，所作皆辦，身無病苦，心無罣礙，安然如願往生到個人信仰上或心目中的歸宿</a:t>
            </a:r>
            <a:r>
              <a:rPr kumimoji="0" lang="zh-TW" altLang="en-US" sz="4000">
                <a:solidFill>
                  <a:schemeClr val="folHlink"/>
                </a:solidFill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F1925AF-F5DF-43FC-8490-D0EF42555EFE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AAC226C-86B7-46C6-A53B-4BF6B6FED61A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6AEC352-051C-46CF-8FCC-1BD8A266B0C4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612775" y="476250"/>
            <a:ext cx="7775575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ea typeface="標楷體" pitchFamily="65" charset="-120"/>
              </a:rPr>
              <a:t>我們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絕對肯定現代醫療科技的進步與其療癒功能，以及醫護人員對社會大眾的貢獻</a:t>
            </a:r>
            <a:r>
              <a:rPr kumimoji="0" lang="zh-TW" altLang="en-US" sz="4000">
                <a:ea typeface="標楷體" pitchFamily="65" charset="-120"/>
              </a:rPr>
              <a:t>。</a:t>
            </a:r>
          </a:p>
          <a:p>
            <a:pPr marL="360363" indent="-360363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ea typeface="標楷體" pitchFamily="65" charset="-120"/>
              </a:rPr>
              <a:t>同時，我們也必須清楚地認知，</a:t>
            </a:r>
            <a:r>
              <a:rPr kumimoji="0" lang="zh-TW" altLang="en-US" sz="40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現代醫療科技無論如何的進步，生命終究必須面對死亡</a:t>
            </a:r>
            <a:r>
              <a:rPr kumimoji="0" lang="zh-TW" altLang="en-US" sz="4000">
                <a:ea typeface="標楷體" pitchFamily="65" charset="-120"/>
              </a:rPr>
              <a:t>，所以我們也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必須深刻地反思現代醫療科技的極限，以及在面對死亡課題時，其更進一步轉化的可能</a:t>
            </a:r>
            <a:r>
              <a:rPr kumimoji="0" lang="zh-TW" altLang="en-US" sz="4000"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E84F20E-9B88-4835-A7B5-544E412C1CB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AAAB1FB-4CF5-4E6F-AE63-3CB65933C3C8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A145753-E5CC-47B6-A690-D77178B4B775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684213" y="763588"/>
            <a:ext cx="77755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ea typeface="標楷體" pitchFamily="65" charset="-120"/>
              </a:rPr>
              <a:t>但是我們也一定要清楚地認知：生命與死亡的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終極超克與安頓</a:t>
            </a:r>
            <a:r>
              <a:rPr kumimoji="0" lang="zh-TW" altLang="en-US" sz="4000">
                <a:ea typeface="標楷體" pitchFamily="65" charset="-120"/>
              </a:rPr>
              <a:t>，已經遠遠超過科技的極限，而是屬於心靈的層次，所以不能完全仰賴科技，</a:t>
            </a:r>
            <a:r>
              <a:rPr kumimoji="0" lang="zh-TW" altLang="en-US" sz="40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必須回歸到靈性關懷的層面，才能生死兩相安</a:t>
            </a:r>
            <a:r>
              <a:rPr kumimoji="0" lang="zh-TW" altLang="en-US" sz="4000"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5430F27-84DD-4BC0-B5F3-C87A5F40160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4338" name="Picture 4" descr="C:\Users\user\Desktop\文教館簡報\圖庫\未命名 -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3717925"/>
            <a:ext cx="471011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39750" y="765175"/>
            <a:ext cx="80645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zh-TW" altLang="en-US" sz="88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楔子</a:t>
            </a:r>
            <a:endParaRPr lang="zh-TW" altLang="en-US" sz="6600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投影片編號版面配置區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9D9DA2-D299-426C-9EC8-F99D8AAB7BF4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6CF778C-7742-4AE0-BC13-524BF0B0506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44034" name="Picture 4" descr="C:\Users\user\Desktop\文教館簡報\圖庫\未命名 -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3573463"/>
            <a:ext cx="471011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投影片編號版面配置區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C99D683-387D-4C1A-84B0-C0C79024AFC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4978" name="Rectangle 2"/>
          <p:cNvSpPr>
            <a:spLocks noChangeArrowheads="1"/>
          </p:cNvSpPr>
          <p:nvPr/>
        </p:nvSpPr>
        <p:spPr bwMode="auto">
          <a:xfrm>
            <a:off x="431800" y="765175"/>
            <a:ext cx="8316913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kumimoji="0" lang="zh-TW" altLang="en-US" sz="660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 </a:t>
            </a:r>
            <a:r>
              <a:rPr kumimoji="0" lang="zh-TW" altLang="en-US" sz="6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二、</a:t>
            </a:r>
            <a:br>
              <a:rPr kumimoji="0" lang="zh-TW" altLang="en-US" sz="6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</a:br>
            <a:r>
              <a:rPr kumimoji="0" lang="zh-TW" altLang="en-US" sz="6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生命與死亡定義</a:t>
            </a:r>
            <a:br>
              <a:rPr kumimoji="0" lang="zh-TW" altLang="en-US" sz="6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</a:br>
            <a:r>
              <a:rPr kumimoji="0" lang="zh-TW" altLang="en-US" sz="6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的再省思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9F3D4A2-9739-4190-A051-6D2F3E066C9A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A6EF89A-65A8-439A-8B2C-85C101E098C4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E6306D-3FCB-4989-94E8-31601FB4EECE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682625" y="909638"/>
            <a:ext cx="7777163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3538" indent="-363538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ea typeface="標楷體" pitchFamily="65" charset="-120"/>
              </a:rPr>
              <a:t>在已故傅偉勳教授所構思的「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臨終精神醫學與精神治療</a:t>
            </a:r>
            <a:r>
              <a:rPr kumimoji="0" lang="zh-TW" altLang="en-US" sz="4000">
                <a:ea typeface="標楷體" pitchFamily="65" charset="-120"/>
              </a:rPr>
              <a:t>」中，涉及醫藥倫理與科學、哲學、死亡學以及宗教學</a:t>
            </a:r>
            <a:r>
              <a:rPr kumimoji="0" lang="en-US" altLang="zh-TW" sz="4000">
                <a:ea typeface="標楷體" pitchFamily="65" charset="-120"/>
              </a:rPr>
              <a:t>(</a:t>
            </a:r>
            <a:r>
              <a:rPr kumimoji="0" lang="zh-TW" altLang="en-US" sz="4000">
                <a:ea typeface="標楷體" pitchFamily="65" charset="-120"/>
              </a:rPr>
              <a:t>或神學</a:t>
            </a:r>
            <a:r>
              <a:rPr kumimoji="0" lang="en-US" altLang="zh-TW" sz="4000">
                <a:ea typeface="標楷體" pitchFamily="65" charset="-120"/>
              </a:rPr>
              <a:t>)</a:t>
            </a:r>
            <a:r>
              <a:rPr kumimoji="0" lang="zh-TW" altLang="en-US" sz="4000">
                <a:ea typeface="標楷體" pitchFamily="65" charset="-120"/>
              </a:rPr>
              <a:t>相關聯的一項重大問題</a:t>
            </a:r>
            <a:r>
              <a:rPr kumimoji="0" lang="en-US" altLang="zh-TW" sz="4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—</a:t>
            </a:r>
            <a:r>
              <a:rPr kumimoji="0" lang="zh-TW" altLang="en-US" sz="4000">
                <a:ea typeface="標楷體" pitchFamily="65" charset="-120"/>
              </a:rPr>
              <a:t>即是：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44EABC7-94FA-4510-9082-AAC96A6C4B5F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550C18B-2A17-40AE-AA49-4151426C80F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85853E3-0EA7-4235-8B16-41A772BBC63A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684213" y="1198563"/>
            <a:ext cx="7704137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3538" indent="-363538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什麼是死亡 </a:t>
            </a:r>
            <a:r>
              <a:rPr kumimoji="0" lang="en-US" altLang="zh-TW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(What is death)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？</a:t>
            </a:r>
          </a:p>
          <a:p>
            <a:pPr marL="363538" indent="-363538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「死亡」的定義是什麼？</a:t>
            </a:r>
          </a:p>
          <a:p>
            <a:pPr marL="363538" indent="-363538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ea typeface="標楷體" pitchFamily="65" charset="-120"/>
              </a:rPr>
              <a:t>針對這個問題，傅氏也提出一些相當深刻的反省：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079FC77-968C-4A23-99F1-935E9A56C79B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C5E12DE-9108-46B1-AA21-F967B59D6BB5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CD965AE-07C5-42FD-B033-D2C740CEC14E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684213" y="620713"/>
            <a:ext cx="77755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ea typeface="標楷體" pitchFamily="65" charset="-120"/>
              </a:rPr>
              <a:t>傳統以來，約定俗成的通行看法是：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「肉體的死亡</a:t>
            </a:r>
            <a:r>
              <a:rPr kumimoji="0" lang="en-US" altLang="zh-TW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(physical death)</a:t>
            </a:r>
            <a:r>
              <a:rPr kumimoji="0" lang="zh-TW" altLang="en-US" sz="4000">
                <a:ea typeface="標楷體" pitchFamily="65" charset="-120"/>
              </a:rPr>
              <a:t>就是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死亡</a:t>
            </a:r>
            <a:r>
              <a:rPr kumimoji="0" lang="zh-TW" altLang="en-US" sz="4000">
                <a:ea typeface="標楷體" pitchFamily="65" charset="-120"/>
              </a:rPr>
              <a:t>」，別無他解的可能，亦無必要。但是，自二次大戰後，隨著生活品質的不斷提高與要求，所謂「生活品質」也無形中包含了「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死亡</a:t>
            </a:r>
            <a:r>
              <a:rPr kumimoji="0" lang="en-US" altLang="zh-TW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的尊嚴</a:t>
            </a:r>
            <a:r>
              <a:rPr kumimoji="0" lang="en-US" altLang="zh-TW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)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品質</a:t>
            </a:r>
            <a:r>
              <a:rPr kumimoji="0" lang="zh-TW" altLang="en-US" sz="4000">
                <a:ea typeface="標楷體" pitchFamily="65" charset="-120"/>
              </a:rPr>
              <a:t>」，這就引起了對於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死亡意義</a:t>
            </a:r>
            <a:r>
              <a:rPr kumimoji="0" lang="zh-TW" altLang="en-US" sz="4000">
                <a:ea typeface="標楷體" pitchFamily="65" charset="-120"/>
              </a:rPr>
              <a:t>的重新探討 。</a:t>
            </a:r>
            <a:r>
              <a:rPr kumimoji="0" lang="en-US" altLang="zh-TW" sz="4000">
                <a:ea typeface="標楷體" pitchFamily="65" charset="-120"/>
              </a:rPr>
              <a:t>(</a:t>
            </a:r>
            <a:r>
              <a:rPr kumimoji="0" lang="zh-TW" altLang="en-US" sz="4000">
                <a:ea typeface="標楷體" pitchFamily="65" charset="-120"/>
              </a:rPr>
              <a:t>傅偉勳，</a:t>
            </a:r>
            <a:r>
              <a:rPr kumimoji="0" lang="en-US" altLang="zh-TW" sz="4000">
                <a:ea typeface="標楷體" pitchFamily="65" charset="-120"/>
              </a:rPr>
              <a:t>1993)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87DE6AC-B4AA-42A0-893C-A67EDBE0D51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CB683AA-5FCB-4EF1-BE98-91EA94190047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3B2A914-C207-4E6D-B594-B733DF32E461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612775" y="836613"/>
            <a:ext cx="792003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ea typeface="標楷體" pitchFamily="65" charset="-120"/>
              </a:rPr>
              <a:t>在歐、美、日等先進國家以及台灣，愈來愈多的人們都對「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死亡是什麼</a:t>
            </a:r>
            <a:r>
              <a:rPr kumimoji="0" lang="zh-TW" altLang="en-US" sz="4000">
                <a:ea typeface="標楷體" pitchFamily="65" charset="-120"/>
              </a:rPr>
              <a:t>」表示關注，而從科學、哲學等等觀點，極力主張「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腦死</a:t>
            </a:r>
            <a:r>
              <a:rPr kumimoji="0" lang="en-US" altLang="zh-TW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(brain death)</a:t>
            </a:r>
            <a:r>
              <a:rPr kumimoji="0" lang="zh-TW" altLang="en-US" sz="4000">
                <a:ea typeface="標楷體" pitchFamily="65" charset="-120"/>
              </a:rPr>
              <a:t>」以及植物人狀態就已算是「死亡」的人，也愈來愈多。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5F26DBD-2203-4C0B-83A0-DDB061D38713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03C62DE-28FD-46BE-A68D-7D7DA1E58E5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DBF455F-40AB-47CF-9154-D23A1CFB393F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682625" y="692150"/>
            <a:ext cx="777716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ea typeface="標楷體" pitchFamily="65" charset="-120"/>
              </a:rPr>
              <a:t>但直至今日，仍無共識或定論，尤其在歐美各國，由於傳統以來的神學影響，許多宗教界人士仍不願意接受偏向純科學意義的「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腦死即是死亡</a:t>
            </a:r>
            <a:r>
              <a:rPr kumimoji="0" lang="zh-TW" altLang="en-US" sz="4000">
                <a:ea typeface="標楷體" pitchFamily="65" charset="-120"/>
              </a:rPr>
              <a:t>」這個界定。</a:t>
            </a:r>
          </a:p>
          <a:p>
            <a:pPr marL="361950" indent="-361950" eaLnBrk="0" hangingPunct="0">
              <a:lnSpc>
                <a:spcPct val="95000"/>
              </a:lnSpc>
              <a:spcBef>
                <a:spcPct val="20000"/>
              </a:spcBef>
              <a:buSzPct val="75000"/>
              <a:buFont typeface="Wingdings" pitchFamily="2" charset="2"/>
              <a:buNone/>
              <a:defRPr/>
            </a:pPr>
            <a:r>
              <a:rPr kumimoji="0" lang="en-US" altLang="zh-TW" sz="4000">
                <a:ea typeface="標楷體" pitchFamily="65" charset="-120"/>
              </a:rPr>
              <a:t>	(</a:t>
            </a:r>
            <a:r>
              <a:rPr kumimoji="0" lang="zh-TW" altLang="en-US" sz="4000">
                <a:ea typeface="標楷體" pitchFamily="65" charset="-120"/>
              </a:rPr>
              <a:t>傅偉勳，</a:t>
            </a:r>
            <a:r>
              <a:rPr kumimoji="0" lang="en-US" altLang="zh-TW" sz="4000">
                <a:ea typeface="標楷體" pitchFamily="65" charset="-120"/>
              </a:rPr>
              <a:t>1993)</a:t>
            </a:r>
            <a:endParaRPr kumimoji="0" lang="zh-TW" altLang="en-US" sz="4000">
              <a:ea typeface="標楷體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C68E155-2B1C-488F-8E3F-7523D3A83BB5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74106A5-F013-4469-8929-EF3A845966B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A460978-A468-4E88-B634-3C059B8F22AD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682625" y="692150"/>
            <a:ext cx="7705725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 eaLnBrk="0" hangingPunct="0"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ea typeface="標楷體" pitchFamily="65" charset="-120"/>
              </a:rPr>
              <a:t>其實自古以來，無論東、西方文化對於「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生命</a:t>
            </a:r>
            <a:r>
              <a:rPr kumimoji="0" lang="zh-TW" altLang="en-US" sz="4000">
                <a:ea typeface="標楷體" pitchFamily="65" charset="-120"/>
              </a:rPr>
              <a:t>」與「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死亡</a:t>
            </a:r>
            <a:r>
              <a:rPr kumimoji="0" lang="zh-TW" altLang="en-US" sz="4000">
                <a:ea typeface="標楷體" pitchFamily="65" charset="-120"/>
              </a:rPr>
              <a:t>」的看法原本就不只是侷限於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肉體的層次</a:t>
            </a:r>
            <a:r>
              <a:rPr kumimoji="0" lang="zh-TW" altLang="en-US" sz="4000">
                <a:ea typeface="標楷體" pitchFamily="65" charset="-120"/>
              </a:rPr>
              <a:t>來界定，還有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靈性的層次與向度</a:t>
            </a:r>
            <a:r>
              <a:rPr kumimoji="0" lang="zh-TW" altLang="en-US" sz="4000">
                <a:ea typeface="標楷體" pitchFamily="65" charset="-120"/>
              </a:rPr>
              <a:t>；因此，幾乎在各個文化傳統中都有「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死後生命</a:t>
            </a:r>
            <a:r>
              <a:rPr kumimoji="0" lang="zh-TW" altLang="en-US" sz="4000">
                <a:ea typeface="標楷體" pitchFamily="65" charset="-120"/>
              </a:rPr>
              <a:t>」與「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死後世界</a:t>
            </a:r>
            <a:r>
              <a:rPr kumimoji="0" lang="zh-TW" altLang="en-US" sz="4000">
                <a:ea typeface="標楷體" pitchFamily="65" charset="-120"/>
              </a:rPr>
              <a:t>」的說法與描述。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554DD55-C03C-43BB-A165-F4151067B267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51D034F-64CD-4027-B8F0-A463FB41E340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7C81724-1935-451A-BE42-6E3B048BB166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611188" y="835025"/>
            <a:ext cx="7777162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 eaLnBrk="0" hangingPunct="0"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ea typeface="標楷體" pitchFamily="65" charset="-120"/>
              </a:rPr>
              <a:t>弔詭的是，及至科學昌盛而又醫學進步的現代文明，對於「生命」與「死亡」的看法反而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愈來愈窄化</a:t>
            </a:r>
            <a:r>
              <a:rPr kumimoji="0" lang="zh-TW" altLang="en-US" sz="4000">
                <a:ea typeface="標楷體" pitchFamily="65" charset="-120"/>
              </a:rPr>
              <a:t>，只是侷限在肉體軀殼來定義，「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靈性的層面</a:t>
            </a:r>
            <a:r>
              <a:rPr kumimoji="0" lang="zh-TW" altLang="en-US" sz="4000">
                <a:ea typeface="標楷體" pitchFamily="65" charset="-120"/>
              </a:rPr>
              <a:t>」幾乎被忽略、排除甚至抹煞了。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D2D747D-E31C-4FED-87F7-733D35751C19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539750" y="476250"/>
            <a:ext cx="8101013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kumimoji="0" lang="en-US" altLang="zh-TW" sz="6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</a:t>
            </a:r>
            <a:r>
              <a:rPr kumimoji="0" lang="zh-TW" altLang="en-US" sz="6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一</a:t>
            </a:r>
            <a:r>
              <a:rPr kumimoji="0" lang="en-US" altLang="zh-TW" sz="6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)</a:t>
            </a:r>
            <a:r>
              <a:rPr kumimoji="0" lang="zh-TW" altLang="en-US" sz="6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/>
            </a:r>
            <a:br>
              <a:rPr kumimoji="0" lang="zh-TW" altLang="en-US" sz="6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</a:br>
            <a:r>
              <a:rPr kumimoji="0" lang="zh-TW" altLang="en-US" sz="6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現代醫學對於</a:t>
            </a:r>
            <a:br>
              <a:rPr kumimoji="0" lang="zh-TW" altLang="en-US" sz="6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</a:br>
            <a:r>
              <a:rPr kumimoji="0" lang="zh-TW" altLang="en-US" sz="6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生命與死亡的定義</a:t>
            </a:r>
            <a:r>
              <a:rPr kumimoji="0" lang="zh-TW" altLang="en-US" sz="6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 </a:t>
            </a:r>
            <a:r>
              <a:rPr kumimoji="0" lang="zh-TW" altLang="en-US" sz="12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/>
            </a:r>
            <a:br>
              <a:rPr kumimoji="0" lang="zh-TW" altLang="en-US" sz="12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</a:br>
            <a:r>
              <a:rPr kumimoji="0" lang="zh-TW" altLang="en-US" sz="120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 </a:t>
            </a:r>
            <a:r>
              <a:rPr kumimoji="0" lang="en-US" altLang="zh-TW" sz="5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— </a:t>
            </a:r>
            <a:r>
              <a:rPr kumimoji="0" lang="zh-TW" altLang="en-US" sz="5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基本上是採取</a:t>
            </a:r>
            <a:r>
              <a:rPr kumimoji="0" lang="en-US" altLang="zh-TW" sz="5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/>
            </a:r>
            <a:br>
              <a:rPr kumimoji="0" lang="en-US" altLang="zh-TW" sz="5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</a:br>
            <a:r>
              <a:rPr kumimoji="0" lang="zh-TW" altLang="en-US" sz="5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「操作型定義」</a:t>
            </a:r>
            <a:endParaRPr kumimoji="0" lang="en-US" altLang="zh-TW" sz="540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881D1C4-1045-4F26-9F44-6669162FD7FE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EB486CB-6E0B-455A-AC4F-A5132CE484F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95DA340-CFC6-4AC7-8DC8-6FB03011F766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682625" y="763588"/>
            <a:ext cx="7777163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ea typeface="標楷體" pitchFamily="65" charset="-120"/>
              </a:rPr>
              <a:t>現代醫學對於生命的本質不作探討與處理，而針對生命的開始與結束，基本上是採取一種「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操作型定義</a:t>
            </a:r>
            <a:r>
              <a:rPr kumimoji="0" lang="zh-TW" altLang="en-US" sz="4000">
                <a:ea typeface="標楷體" pitchFamily="65" charset="-120"/>
              </a:rPr>
              <a:t>」，</a:t>
            </a:r>
            <a:r>
              <a:rPr kumimoji="0" lang="zh-TW" altLang="en-US" sz="40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亦即從醫療科技的運用及可操作的程度，來界定肉體生命的開始與結束</a:t>
            </a:r>
            <a:r>
              <a:rPr kumimoji="0" lang="zh-TW" altLang="en-US" sz="4000"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D4E38C5-4A10-4744-9BCD-7C2B0EC98524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3074" name="Picture 2" descr="http://img.taopic.com/uploads/allimg/120211/6380-12021119234494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992166" y="4438792"/>
            <a:ext cx="3569883" cy="201049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96875" y="1125538"/>
            <a:ext cx="835183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8775" indent="-358775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en-US" altLang="zh-TW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《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尚書．洪範</a:t>
            </a:r>
            <a:r>
              <a:rPr kumimoji="0" lang="en-US" altLang="zh-TW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》</a:t>
            </a:r>
            <a:r>
              <a:rPr kumimoji="0" lang="en-US" altLang="zh-TW" sz="3600">
                <a:latin typeface="標楷體" pitchFamily="65" charset="-120"/>
                <a:ea typeface="標楷體" pitchFamily="65" charset="-120"/>
              </a:rPr>
              <a:t>─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五福</a:t>
            </a:r>
            <a:r>
              <a:rPr kumimoji="0" lang="en-US" altLang="zh-TW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︰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壽、富、康寧、攸好德、考終命。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」</a:t>
            </a:r>
          </a:p>
          <a:p>
            <a:pPr marL="358775" indent="-358775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此即「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五福臨門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」之出處，「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考終命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」即是「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善終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」，可見古人論人生福祉，兼顧生死，饒有深意。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F8D32B8-B8CB-41EA-93BB-E0918AF28A3E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9DCEC63-3404-4FF7-B41E-95AFDFAC5FA5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BD50A3F-3419-4D5A-9DD9-5043B46F635E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684213" y="620713"/>
            <a:ext cx="770572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ea typeface="標楷體" pitchFamily="65" charset="-120"/>
              </a:rPr>
              <a:t>截至目前，「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腦死</a:t>
            </a:r>
            <a:r>
              <a:rPr kumimoji="0" lang="zh-TW" altLang="en-US" sz="4000">
                <a:ea typeface="標楷體" pitchFamily="65" charset="-120"/>
              </a:rPr>
              <a:t>」是最先進的死亡定義；已故傅偉勳教授卻點出：「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腦死即是死亡</a:t>
            </a:r>
            <a:r>
              <a:rPr kumimoji="0" lang="zh-TW" altLang="en-US" sz="4000">
                <a:ea typeface="標楷體" pitchFamily="65" charset="-120"/>
              </a:rPr>
              <a:t>」這種偏向純科學意義界定的侷限性，即使在歐美也仍然有許多宗教界人士提出質疑而不願意接受。</a:t>
            </a:r>
          </a:p>
          <a:p>
            <a:pPr marL="360363" indent="-360363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ea typeface="標楷體" pitchFamily="65" charset="-120"/>
              </a:rPr>
              <a:t>對於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死亡的定義</a:t>
            </a:r>
            <a:r>
              <a:rPr kumimoji="0" lang="zh-TW" altLang="en-US" sz="4000">
                <a:ea typeface="標楷體" pitchFamily="65" charset="-120"/>
              </a:rPr>
              <a:t>，他認為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有必要重新探討</a:t>
            </a:r>
            <a:r>
              <a:rPr kumimoji="0" lang="zh-TW" altLang="en-US" sz="4000"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1ADCB0B-846E-46C5-9C12-B29D8CCB9290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65538" name="Picture 2" descr="http://cdn.kingstone.com.tw/cvlife/images/product/30800/3080000006039/3080000006039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9413" y="4562475"/>
            <a:ext cx="28575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4978" name="Rectangle 2"/>
          <p:cNvSpPr>
            <a:spLocks noChangeArrowheads="1"/>
          </p:cNvSpPr>
          <p:nvPr/>
        </p:nvSpPr>
        <p:spPr bwMode="auto">
          <a:xfrm>
            <a:off x="755650" y="404813"/>
            <a:ext cx="74882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kumimoji="0" lang="en-US" altLang="zh-TW" sz="5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</a:t>
            </a:r>
            <a:r>
              <a:rPr kumimoji="0" lang="zh-TW" altLang="en-US" sz="5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二</a:t>
            </a:r>
            <a:r>
              <a:rPr kumimoji="0" lang="en-US" altLang="zh-TW" sz="5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)</a:t>
            </a:r>
            <a:r>
              <a:rPr kumimoji="0" lang="zh-TW" altLang="en-US" sz="5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/>
            </a:r>
            <a:br>
              <a:rPr kumimoji="0" lang="zh-TW" altLang="en-US" sz="5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</a:br>
            <a:r>
              <a:rPr kumimoji="0" lang="zh-TW" altLang="en-US" sz="5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面對死亡的思考</a:t>
            </a:r>
            <a:br>
              <a:rPr kumimoji="0" lang="zh-TW" altLang="en-US" sz="5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</a:br>
            <a:r>
              <a:rPr kumimoji="0" lang="zh-TW" altLang="en-US" sz="5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 </a:t>
            </a:r>
            <a:r>
              <a:rPr kumimoji="0" lang="en-US" altLang="zh-TW" sz="5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— </a:t>
            </a:r>
            <a:r>
              <a:rPr kumimoji="0" lang="zh-TW" altLang="en-US" sz="5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超克狹隘的</a:t>
            </a:r>
            <a:br>
              <a:rPr kumimoji="0" lang="zh-TW" altLang="en-US" sz="5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</a:br>
            <a:r>
              <a:rPr kumimoji="0" lang="zh-TW" altLang="en-US" sz="5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生命觀與死亡觀</a:t>
            </a:r>
            <a:r>
              <a:rPr kumimoji="0" lang="zh-TW" altLang="en-US" sz="5400">
                <a:solidFill>
                  <a:srgbClr val="0033CC"/>
                </a:solidFill>
              </a:rPr>
              <a:t> </a:t>
            </a:r>
            <a:r>
              <a:rPr kumimoji="0" lang="en-US" altLang="zh-TW" sz="5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/>
            </a:r>
            <a:br>
              <a:rPr kumimoji="0" lang="en-US" altLang="zh-TW" sz="5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</a:br>
            <a:r>
              <a:rPr kumimoji="0" lang="en-US" altLang="zh-TW" sz="5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 </a:t>
            </a:r>
            <a:r>
              <a:rPr kumimoji="0" lang="en-US" altLang="zh-TW" sz="5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— </a:t>
            </a:r>
            <a:r>
              <a:rPr kumimoji="0" lang="zh-TW" altLang="en-US" sz="5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以</a:t>
            </a:r>
            <a:r>
              <a:rPr kumimoji="0" lang="en-US" altLang="zh-TW" sz="5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Steve Jobs</a:t>
            </a:r>
            <a:r>
              <a:rPr kumimoji="0" lang="zh-TW" altLang="en-US" sz="5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為例</a:t>
            </a:r>
            <a:endParaRPr kumimoji="0" lang="en-US" altLang="zh-TW" sz="540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00AE750-8FDF-4345-8EF2-A21C6F9B374A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67586" name="Picture 6" descr="下載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87338"/>
            <a:ext cx="7056437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323850" y="4941888"/>
            <a:ext cx="8424863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3538" indent="-363538" eaLnBrk="0" hangingPunct="0">
              <a:lnSpc>
                <a:spcPct val="95000"/>
              </a:lnSpc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en-US" altLang="zh-TW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2005</a:t>
            </a:r>
            <a:r>
              <a:rPr kumimoji="0" lang="zh-TW" altLang="en-US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年，</a:t>
            </a:r>
            <a:r>
              <a:rPr kumimoji="0" lang="zh-TW" altLang="en-US" sz="36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賈伯斯</a:t>
            </a:r>
            <a:r>
              <a:rPr kumimoji="0" lang="en-US" altLang="zh-TW" sz="36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(Apple CEO Steve Jobs)</a:t>
            </a:r>
            <a:r>
              <a:rPr kumimoji="0" lang="zh-TW" altLang="en-US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應邀到史丹佛大學對畢業生演講，他特別談到了死亡。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6527025-032F-4ED1-9389-04B581A1B783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323850" y="692150"/>
            <a:ext cx="84963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 eaLnBrk="0" hangingPunct="0"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賈伯斯</a:t>
            </a:r>
            <a:r>
              <a:rPr kumimoji="0" lang="zh-TW" altLang="en-US" sz="3600">
                <a:ea typeface="標楷體" pitchFamily="65" charset="-120"/>
              </a:rPr>
              <a:t>說道：</a:t>
            </a:r>
          </a:p>
          <a:p>
            <a:pPr marL="360363" indent="-360363" eaLnBrk="0" hangingPunct="0">
              <a:buSzPct val="75000"/>
              <a:buFont typeface="Wingdings" pitchFamily="2" charset="2"/>
              <a:buChar char="l"/>
              <a:defRPr/>
            </a:pPr>
            <a:r>
              <a:rPr kumimoji="0" lang="en-US" altLang="zh-TW" sz="3600">
                <a:ea typeface="標楷體" pitchFamily="65" charset="-120"/>
              </a:rPr>
              <a:t>No one wants to die. Even people who want to go to heaven don’t want to die to get there.</a:t>
            </a:r>
          </a:p>
          <a:p>
            <a:pPr marL="360363" indent="-360363" eaLnBrk="0" hangingPunct="0">
              <a:buSzPct val="75000"/>
              <a:buFont typeface="Wingdings" pitchFamily="2" charset="2"/>
              <a:buChar char="l"/>
              <a:defRPr/>
            </a:pPr>
            <a:r>
              <a:rPr kumimoji="0" lang="en-US" altLang="zh-TW" sz="3600">
                <a:ea typeface="標楷體" pitchFamily="65" charset="-120"/>
              </a:rPr>
              <a:t>And yet death is the destination we all share. No one has ever escaped it.</a:t>
            </a:r>
          </a:p>
          <a:p>
            <a:pPr marL="360363" indent="-360363" eaLnBrk="0" hangingPunct="0">
              <a:buSzPct val="75000"/>
              <a:buFont typeface="Wingdings" pitchFamily="2" charset="2"/>
              <a:buChar char="l"/>
              <a:defRPr/>
            </a:pPr>
            <a:r>
              <a:rPr kumimoji="0" lang="en-US" altLang="zh-TW" sz="3600">
                <a:ea typeface="標楷體" pitchFamily="65" charset="-120"/>
              </a:rPr>
              <a:t>And that is as it should be, because </a:t>
            </a:r>
            <a:r>
              <a:rPr kumimoji="0" lang="en-US" altLang="zh-TW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Death is </a:t>
            </a:r>
            <a:r>
              <a:rPr kumimoji="0" lang="en-US" altLang="zh-TW" sz="36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very likely</a:t>
            </a:r>
            <a:r>
              <a:rPr kumimoji="0" lang="en-US" altLang="zh-TW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 the single best invention of Life. It is Life's change agent</a:t>
            </a:r>
            <a:r>
              <a:rPr kumimoji="0" lang="en-US" altLang="zh-TW" sz="3600">
                <a:ea typeface="標楷體" pitchFamily="65" charset="-12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5B2D25C-6257-4709-A202-BE5EBB59708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59179F1-52B8-495D-BF7A-E4C8F2B75342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FE9F08B-DF17-480A-8891-92B786A0786D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611188" y="692150"/>
            <a:ext cx="7848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en-US" altLang="zh-TW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Steve Jobs</a:t>
            </a:r>
            <a:r>
              <a:rPr kumimoji="0" lang="zh-TW" altLang="en-US" sz="4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的話觸及到生死問題的核心，也很認真地面對死亡，但是不夠徹底。</a:t>
            </a:r>
          </a:p>
          <a:p>
            <a:pPr marL="360363" indent="-360363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他只說到：「</a:t>
            </a:r>
            <a:r>
              <a:rPr kumimoji="0" lang="zh-TW" altLang="en-US" sz="40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死亡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很可能</a:t>
            </a:r>
            <a:r>
              <a:rPr kumimoji="0" lang="zh-TW" altLang="en-US" sz="40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是生命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唯一</a:t>
            </a:r>
            <a:r>
              <a:rPr kumimoji="0" lang="zh-TW" altLang="en-US" sz="40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最好的發明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r>
              <a:rPr kumimoji="0" lang="zh-TW" altLang="en-US" sz="4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」我認為他說得不夠徹底。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3DBC195-050D-48E4-A640-249CCB1B9C48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F639B16-3962-4654-B777-F89E2A842265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D53920D-9D74-4A57-99B3-5C450EF7F698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682625" y="692150"/>
            <a:ext cx="777716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但是接著他又說：「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死亡是生命的交替動力與改變機制。</a:t>
            </a:r>
            <a:r>
              <a:rPr kumimoji="0" lang="zh-TW" altLang="en-US" sz="4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」這句話我倒認為他說得極好。</a:t>
            </a:r>
          </a:p>
          <a:p>
            <a:pPr marL="360363" indent="-360363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其實，不只是「死亡」而已，更廣義地說：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「生、老、病、死」都是生命最好的發明，也都是生命的改變機制</a:t>
            </a:r>
            <a:r>
              <a:rPr kumimoji="0" lang="zh-TW" altLang="en-US" sz="4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DAF7860-2A7C-41C2-B09C-CC0B2E014AC3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0D0D503-07AD-4E27-9082-11640C040FD4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115E41D-5D1C-46FE-A6C0-D366A968F938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69348" name="Rectangle 2"/>
          <p:cNvSpPr>
            <a:spLocks noChangeArrowheads="1"/>
          </p:cNvSpPr>
          <p:nvPr/>
        </p:nvSpPr>
        <p:spPr bwMode="auto">
          <a:xfrm>
            <a:off x="684213" y="908050"/>
            <a:ext cx="77755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l"/>
            </a:pP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在理性上，我們都能夠很清楚地認知：「生、老、病、死」一方面，是生命的改變機制，另一方面，同時也是生命的自然旋律與週期，就如同大自然「春、夏、秋、冬」四時運行一般。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00A9FB-C351-4F9F-9496-3CC21C31FADE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A53D9FF-0115-43E0-A14F-59E76C449D9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DED78DB-4512-4E9F-B02E-7FAE3887C788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69348" name="Rectangle 2"/>
          <p:cNvSpPr>
            <a:spLocks noChangeArrowheads="1"/>
          </p:cNvSpPr>
          <p:nvPr/>
        </p:nvSpPr>
        <p:spPr bwMode="auto">
          <a:xfrm>
            <a:off x="612775" y="836613"/>
            <a:ext cx="7920038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然而，當我們不得不面對生命的「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極限境況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」，連醫療科技也都束手無策時，絕大多數現代人</a:t>
            </a:r>
            <a:r>
              <a:rPr kumimoji="0" lang="en-US" altLang="zh-TW" sz="4000"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不論是家屬或者醫師</a:t>
            </a:r>
            <a:r>
              <a:rPr kumimoji="0" lang="en-US" altLang="zh-TW" sz="4000"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的反應是，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不斷地對抗病魔和死神，一味地延長病人有限的肉體生命現象，而一再地進行急救，直到耗盡病人的精神及體力為止。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6E1C484-7BAB-42B3-B756-05D746E3E7A4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9A4D471-A8AF-4646-AA05-C47B658BE4C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29B0C6D-C23D-4EE7-AB86-AA530ABD3E9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69348" name="Rectangle 2"/>
          <p:cNvSpPr>
            <a:spLocks noChangeArrowheads="1"/>
          </p:cNvSpPr>
          <p:nvPr/>
        </p:nvSpPr>
        <p:spPr bwMode="auto">
          <a:xfrm>
            <a:off x="684213" y="1484313"/>
            <a:ext cx="77057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就是因為上述這種錯誤的認知與作為，絕大多數的現代人都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死得很辛苦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，甚至於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死得很淒慘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，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距離善終的理想是很遙遠的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A73C9EF-490D-4C16-8A85-28C2CF9A6EEB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5AB75C5-2ABA-4653-B90F-437C661F03C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EEE5DBE-EB81-41E7-A035-BCA4AC265BD7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69348" name="Rectangle 2"/>
          <p:cNvSpPr>
            <a:spLocks noChangeArrowheads="1"/>
          </p:cNvSpPr>
          <p:nvPr/>
        </p:nvSpPr>
        <p:spPr bwMode="auto">
          <a:xfrm>
            <a:off x="682625" y="549275"/>
            <a:ext cx="7777163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因此，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我極力地主張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：如果已經確知親人面臨肉體生命的極限，就應該開導及鼓勵他</a:t>
            </a:r>
            <a:r>
              <a:rPr kumimoji="0" lang="zh-TW" alt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千萬不要浪費僅有的精神及體力在對抗病魔和死神上面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，而要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保留精神及體力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，</a:t>
            </a:r>
            <a:r>
              <a:rPr kumimoji="0" lang="zh-TW" altLang="en-US" sz="40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好好地「活著」準備「往生」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，不管時間長短，然後安然</a:t>
            </a:r>
            <a:r>
              <a:rPr kumimoji="0" lang="zh-TW" altLang="en-US" sz="40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「往生」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到個人信仰上或者心目中的歸宿。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文教館簡報\圖庫\201402101716068980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204098" y="2816444"/>
            <a:ext cx="4696318" cy="3757055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1188" y="620713"/>
            <a:ext cx="7921625" cy="38163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6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生命的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6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終極奧祕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5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就蘊藏在我們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48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對於死亡的參究與體悟當中</a:t>
            </a: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642E79-E866-45CC-8D2B-C3B4FF288440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DE180B4-BE55-4CEE-A5C9-73E88D82CD38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14082" name="Rectangle 2"/>
          <p:cNvSpPr>
            <a:spLocks noChangeArrowheads="1"/>
          </p:cNvSpPr>
          <p:nvPr/>
        </p:nvSpPr>
        <p:spPr bwMode="auto">
          <a:xfrm>
            <a:off x="611188" y="981075"/>
            <a:ext cx="79216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tabLst>
                <a:tab pos="5294313" algn="l"/>
              </a:tabLst>
              <a:defRPr/>
            </a:pPr>
            <a:r>
              <a:rPr kumimoji="0" lang="zh-TW" altLang="en-US" sz="54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三、</a:t>
            </a:r>
            <a:br>
              <a:rPr kumimoji="0" lang="zh-TW" altLang="en-US" sz="54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</a:br>
            <a:r>
              <a:rPr kumimoji="0" lang="zh-TW" altLang="en-US" sz="54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現代醫學的終極困境：</a:t>
            </a:r>
            <a:r>
              <a:rPr kumimoji="0" lang="zh-TW" altLang="en-US" sz="540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/>
            </a:r>
            <a:br>
              <a:rPr kumimoji="0" lang="zh-TW" altLang="en-US" sz="540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</a:br>
            <a:r>
              <a:rPr kumimoji="0" lang="zh-TW" altLang="en-US" sz="5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為什麼</a:t>
            </a:r>
            <a:r>
              <a:rPr kumimoji="0" lang="zh-TW" altLang="en-US" sz="5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絕大多數現代人</a:t>
            </a:r>
            <a:br>
              <a:rPr kumimoji="0" lang="zh-TW" altLang="en-US" sz="5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5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無法如願善終？</a:t>
            </a:r>
            <a:endParaRPr kumimoji="0" lang="zh-TW" altLang="en-US" sz="540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70489F7-69C2-4AEE-AB90-3AB779AF9EE4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684213" y="476250"/>
            <a:ext cx="7775575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kumimoji="0" lang="en-US" altLang="zh-TW" sz="5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</a:t>
            </a:r>
            <a:r>
              <a:rPr kumimoji="0" lang="zh-TW" altLang="en-US" sz="5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一</a:t>
            </a:r>
            <a:r>
              <a:rPr kumimoji="0" lang="en-US" altLang="zh-TW" sz="5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)</a:t>
            </a:r>
            <a:r>
              <a:rPr kumimoji="0" lang="zh-TW" altLang="en-US" sz="5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/>
            </a:r>
            <a:br>
              <a:rPr kumimoji="0" lang="zh-TW" altLang="en-US" sz="5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</a:br>
            <a:r>
              <a:rPr kumimoji="0" lang="zh-TW" altLang="en-US" sz="5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死亡事件與情境的</a:t>
            </a:r>
            <a:br>
              <a:rPr kumimoji="0" lang="zh-TW" altLang="en-US" sz="5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</a:br>
            <a:r>
              <a:rPr kumimoji="0" lang="zh-TW" altLang="en-US" sz="5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多重面向與內在弔詭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3FF8013-9F1A-4D38-A69B-2753EA4FCF0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78210" name="Rectangle 2"/>
          <p:cNvSpPr>
            <a:spLocks noChangeArrowheads="1"/>
          </p:cNvSpPr>
          <p:nvPr/>
        </p:nvSpPr>
        <p:spPr bwMode="auto">
          <a:xfrm>
            <a:off x="611188" y="981075"/>
            <a:ext cx="78486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死亡是個孤單的過程</a:t>
            </a:r>
            <a:r>
              <a:rPr kumimoji="0" lang="zh-TW" altLang="en-US" sz="3600">
                <a:ea typeface="標楷體" pitchFamily="65" charset="-120"/>
              </a:rPr>
              <a:t>，於此中無人能代替他人</a:t>
            </a:r>
            <a:r>
              <a:rPr kumimoji="0" lang="en-US" altLang="zh-TW" sz="3600"/>
              <a:t>“</a:t>
            </a:r>
            <a:r>
              <a:rPr kumimoji="0" lang="zh-TW" altLang="en-US" sz="3600">
                <a:ea typeface="標楷體" pitchFamily="65" charset="-120"/>
              </a:rPr>
              <a:t>活過</a:t>
            </a:r>
            <a:r>
              <a:rPr kumimoji="0" lang="en-US" altLang="zh-TW" sz="3600"/>
              <a:t>”</a:t>
            </a:r>
            <a:r>
              <a:rPr kumimoji="0" lang="zh-TW" altLang="en-US" sz="3600">
                <a:ea typeface="標楷體" pitchFamily="65" charset="-120"/>
              </a:rPr>
              <a:t>末期疾病的經驗。</a:t>
            </a:r>
          </a:p>
          <a:p>
            <a:pPr marL="342900" indent="-342900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ea typeface="標楷體" pitchFamily="65" charset="-120"/>
              </a:rPr>
              <a:t>然而，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死亡也是個社會歷程</a:t>
            </a:r>
            <a:r>
              <a:rPr kumimoji="0" lang="zh-TW" altLang="en-US" sz="3600">
                <a:ea typeface="標楷體" pitchFamily="65" charset="-120"/>
              </a:rPr>
              <a:t>，會發生在被認定為臨終者身上的事情，會受到其他人</a:t>
            </a:r>
            <a:r>
              <a:rPr kumimoji="0" lang="en-US" altLang="zh-TW" sz="3600">
                <a:ea typeface="標楷體" pitchFamily="65" charset="-120"/>
                <a:cs typeface="Times New Roman" pitchFamily="18" charset="0"/>
              </a:rPr>
              <a:t>—</a:t>
            </a:r>
            <a:r>
              <a:rPr kumimoji="0" lang="en-US" altLang="zh-TW" sz="3600">
                <a:ea typeface="標楷體" pitchFamily="65" charset="-120"/>
              </a:rPr>
              <a:t>—</a:t>
            </a:r>
            <a:r>
              <a:rPr kumimoji="0" lang="zh-TW" altLang="en-US" sz="3600">
                <a:ea typeface="標楷體" pitchFamily="65" charset="-120"/>
              </a:rPr>
              <a:t>亦即構成臨終者的社會世界之所有人等</a:t>
            </a:r>
            <a:r>
              <a:rPr kumimoji="0" lang="en-US" altLang="zh-TW" sz="3600">
                <a:ea typeface="標楷體" pitchFamily="65" charset="-120"/>
              </a:rPr>
              <a:t>——</a:t>
            </a:r>
            <a:r>
              <a:rPr kumimoji="0" lang="zh-TW" altLang="en-US" sz="3600">
                <a:ea typeface="標楷體" pitchFamily="65" charset="-120"/>
              </a:rPr>
              <a:t>的行為與抉擇之影響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。</a:t>
            </a:r>
            <a:r>
              <a:rPr kumimoji="0" lang="en-US" altLang="zh-TW" sz="3600"/>
              <a:t>(Cassell, 1974)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AA2E332-9C0E-47CC-A1EC-065F637697E3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78210" name="Rectangle 2"/>
          <p:cNvSpPr>
            <a:spLocks noChangeArrowheads="1"/>
          </p:cNvSpPr>
          <p:nvPr/>
        </p:nvSpPr>
        <p:spPr bwMode="auto">
          <a:xfrm>
            <a:off x="539750" y="981075"/>
            <a:ext cx="799306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ea typeface="標楷體" pitchFamily="65" charset="-120"/>
              </a:rPr>
              <a:t>在現代都會化的社會中，臨終的過程已經從「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倫理道德</a:t>
            </a:r>
            <a:r>
              <a:rPr kumimoji="0" lang="zh-TW" altLang="en-US" sz="3600">
                <a:ea typeface="標楷體" pitchFamily="65" charset="-120"/>
              </a:rPr>
              <a:t>」轉移到「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科技掌控</a:t>
            </a:r>
            <a:r>
              <a:rPr kumimoji="0" lang="zh-TW" altLang="en-US" sz="3600">
                <a:ea typeface="標楷體" pitchFamily="65" charset="-120"/>
              </a:rPr>
              <a:t>」的場域，而且臨終者的照顧已經變成一種愈來愈「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機制化</a:t>
            </a:r>
            <a:r>
              <a:rPr kumimoji="0" lang="zh-TW" altLang="en-US" sz="3600">
                <a:ea typeface="標楷體" pitchFamily="65" charset="-120"/>
              </a:rPr>
              <a:t>」與「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去個人化</a:t>
            </a:r>
            <a:r>
              <a:rPr kumimoji="0" lang="zh-TW" altLang="en-US" sz="3600">
                <a:ea typeface="標楷體" pitchFamily="65" charset="-120"/>
              </a:rPr>
              <a:t>」的現象。</a:t>
            </a:r>
            <a:r>
              <a:rPr kumimoji="0" lang="en-US" altLang="zh-TW" sz="3600"/>
              <a:t>(Cassell, 1974)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DFFE23-E06C-49EE-9992-D8C69348FD9A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52962" name="Rectangle 2"/>
          <p:cNvSpPr>
            <a:spLocks noChangeArrowheads="1"/>
          </p:cNvSpPr>
          <p:nvPr/>
        </p:nvSpPr>
        <p:spPr bwMode="auto">
          <a:xfrm>
            <a:off x="611188" y="692150"/>
            <a:ext cx="799306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kumimoji="0" lang="zh-TW" altLang="en-US" sz="48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現代醫療面對及處理</a:t>
            </a:r>
            <a:br>
              <a:rPr kumimoji="0" lang="zh-TW" altLang="en-US" sz="48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48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臨終</a:t>
            </a:r>
            <a:r>
              <a:rPr kumimoji="0" lang="en-US" altLang="zh-TW" sz="48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/</a:t>
            </a:r>
            <a:r>
              <a:rPr kumimoji="0" lang="zh-TW" altLang="en-US" sz="48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死亡</a:t>
            </a:r>
            <a:r>
              <a:rPr kumimoji="0" lang="zh-TW" altLang="en-US" sz="48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事件</a:t>
            </a:r>
            <a:r>
              <a:rPr kumimoji="0" lang="en-US" altLang="zh-TW" sz="48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/</a:t>
            </a:r>
            <a:r>
              <a:rPr kumimoji="0" lang="zh-TW" altLang="en-US" sz="48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情境</a:t>
            </a:r>
            <a:r>
              <a:rPr kumimoji="0" lang="zh-TW" altLang="en-US" sz="48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的</a:t>
            </a:r>
            <a:br>
              <a:rPr kumimoji="0" lang="zh-TW" altLang="en-US" sz="48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48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機制化</a:t>
            </a:r>
            <a:r>
              <a:rPr kumimoji="0" lang="en-US" altLang="zh-TW" sz="48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(institutionalization)</a:t>
            </a:r>
            <a:r>
              <a:rPr kumimoji="0" lang="zh-TW" altLang="en-US" sz="48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與去個人化</a:t>
            </a:r>
            <a:r>
              <a:rPr kumimoji="0" lang="en-US" altLang="zh-TW" sz="48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(depersonalization)</a:t>
            </a:r>
            <a:r>
              <a:rPr kumimoji="0" lang="en-US" altLang="zh-TW" sz="4800">
                <a:latin typeface="Times New Roman" pitchFamily="18" charset="0"/>
                <a:ea typeface="標楷體" pitchFamily="65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2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1B3FBDF-7069-46EB-8AB1-0642FDCAE356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FD25EE9-3877-4EF8-B68F-9BA192B09F30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4213" y="1268413"/>
            <a:ext cx="7705725" cy="33131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CC00CC"/>
              </a:buClr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死亡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原本就是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自然生命週期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中不可或缺的一部份，大不幸的是，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現代人的普遍觀念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卻將</a:t>
            </a:r>
            <a:r>
              <a:rPr kumimoji="0"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「死亡」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一律當成</a:t>
            </a:r>
            <a:r>
              <a:rPr kumimoji="0"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「疾病」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來處理，而一味地施以不斷的救治來對抗。</a:t>
            </a: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4844AD1-F002-4DD6-84C6-AA9EF2AA63DF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8C1E86C-A350-4981-A2D8-71FA8F3739A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4FA81A6-1915-4048-A732-122746C56336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2625" y="981075"/>
            <a:ext cx="7705725" cy="36004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CC00CC"/>
              </a:buClr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絕大多數的現代人不但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無法面對</a:t>
            </a:r>
            <a:r>
              <a:rPr kumimoji="0"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「自然的」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死亡，也無法在心態上</a:t>
            </a:r>
            <a:r>
              <a:rPr kumimoji="0"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「坦然地」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面對死亡。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因此現代人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很難</a:t>
            </a:r>
            <a:r>
              <a:rPr kumimoji="0"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自然地尊嚴死</a:t>
            </a:r>
            <a:r>
              <a:rPr kumimoji="0" lang="zh-TW" alt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，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理想的</a:t>
            </a:r>
            <a:r>
              <a:rPr kumimoji="0" lang="zh-TW" altLang="en-US" sz="4000">
                <a:solidFill>
                  <a:schemeClr val="hlink"/>
                </a:solidFill>
                <a:latin typeface="Calibri" pitchFamily="34" charset="0"/>
                <a:ea typeface="標楷體" pitchFamily="65" charset="-120"/>
              </a:rPr>
              <a:t>「</a:t>
            </a:r>
            <a:r>
              <a:rPr kumimoji="0"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壽終正寢</a:t>
            </a:r>
            <a:r>
              <a:rPr kumimoji="0" lang="zh-TW" altLang="en-US" sz="4000">
                <a:solidFill>
                  <a:schemeClr val="hlink"/>
                </a:solidFill>
                <a:latin typeface="Calibri" pitchFamily="34" charset="0"/>
                <a:ea typeface="標楷體" pitchFamily="65" charset="-120"/>
              </a:rPr>
              <a:t>」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有其現實的困難。</a:t>
            </a: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11871F-C8BA-4A5F-81E9-3F5B1908EB0B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95A751B-65E5-48D0-A77D-3CFE7A4CB334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F64E45E-C394-42E5-A746-74320C8AD384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4213" y="981075"/>
            <a:ext cx="7705725" cy="46085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just">
              <a:spcBef>
                <a:spcPct val="20000"/>
              </a:spcBef>
              <a:buClr>
                <a:srgbClr val="CC00CC"/>
              </a:buClr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現代醫療系統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面對及處理臨終與死亡，有一套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「標準作業程序」</a:t>
            </a:r>
            <a:r>
              <a:rPr kumimoji="0" lang="en-US" altLang="zh-TW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(SOP)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，非常公式化與機制化，極少有人能夠避免或逃脫。</a:t>
            </a:r>
          </a:p>
          <a:p>
            <a:pPr marL="342900" indent="-342900">
              <a:spcBef>
                <a:spcPct val="20000"/>
              </a:spcBef>
              <a:buClr>
                <a:srgbClr val="CC0099"/>
              </a:buClr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  <a:cs typeface="Times New Roman" pitchFamily="18" charset="0"/>
              </a:rPr>
              <a:t>在從前：</a:t>
            </a:r>
            <a:r>
              <a:rPr kumimoji="0" lang="zh-TW" altLang="en-US" sz="4000">
                <a:ea typeface="標楷體" pitchFamily="65" charset="-120"/>
                <a:cs typeface="Times New Roman" pitchFamily="18" charset="0"/>
              </a:rPr>
              <a:t>當疾病已臻末期，而且藥石罔效的時候，醫師會跟家屬一齊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  <a:cs typeface="Times New Roman" pitchFamily="18" charset="0"/>
              </a:rPr>
              <a:t>陪伴</a:t>
            </a:r>
            <a:r>
              <a:rPr kumimoji="0" lang="zh-TW" altLang="en-US" sz="4000">
                <a:ea typeface="標楷體" pitchFamily="65" charset="-120"/>
                <a:cs typeface="Times New Roman" pitchFamily="18" charset="0"/>
              </a:rPr>
              <a:t>臨終病人往生。</a:t>
            </a:r>
            <a:endParaRPr kumimoji="0" lang="zh-TW" altLang="en-US" sz="400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95259A1-3FB1-4AE8-9FA2-D74FA38CFD5A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D17A32E-216F-4EA8-97BE-D3D990BF7525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8DB371D-2BA6-454E-B8B2-DB603659F70E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6725" y="549275"/>
            <a:ext cx="8208963" cy="56880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CC0099"/>
              </a:buClr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自從</a:t>
            </a:r>
            <a:r>
              <a:rPr kumimoji="0" lang="en-US" altLang="zh-TW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1960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年代以來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，很多醫療急救術，例如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心肺復甦術</a:t>
            </a:r>
            <a:r>
              <a:rPr kumimoji="0" lang="en-US" altLang="zh-TW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(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簡稱</a:t>
            </a:r>
            <a:r>
              <a:rPr kumimoji="0" lang="en-US" altLang="zh-TW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CPR)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等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的發明問世，反而讓醫師對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臨終病人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施予很多相當痛苦的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急救措施</a:t>
            </a:r>
            <a:r>
              <a:rPr kumimoji="0" lang="en-US" altLang="zh-TW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(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包括：氣管內插管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、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體外心臟按壓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、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急救藥物注射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、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心臟電擊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、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心臟人工調頻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、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人工呼吸</a:t>
            </a:r>
            <a:r>
              <a:rPr kumimoji="0" lang="en-US" altLang="zh-TW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…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等等</a:t>
            </a:r>
            <a:r>
              <a:rPr kumimoji="0" lang="en-US" altLang="zh-TW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)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，嚴重地阻礙及破壞末期病人的善終權利與機會。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64163" y="6092825"/>
            <a:ext cx="3600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0" lang="zh-TW" altLang="en-US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陳榮基教授</a:t>
            </a:r>
            <a:r>
              <a:rPr kumimoji="0" lang="en-US" altLang="zh-TW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/</a:t>
            </a:r>
            <a:r>
              <a:rPr kumimoji="0" lang="zh-TW" altLang="en-US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蓮花基金會</a:t>
            </a: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88125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47E21CE-77CA-4230-8A05-1DEC481E850D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90446" y="847978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kumimoji="0" lang="zh-TW" alt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插管篇</a:t>
            </a:r>
            <a:r>
              <a:rPr kumimoji="0" lang="en-US" altLang="zh-TW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kumimoji="0"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878013" y="338138"/>
            <a:ext cx="5038725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華康儷金黑"/>
                <a:cs typeface="華康儷金黑"/>
              </a:rPr>
              <a:t>[</a:t>
            </a:r>
            <a:r>
              <a:rPr kumimoji="0"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華康儷金黑"/>
                <a:cs typeface="華康儷金黑"/>
              </a:rPr>
              <a:t> </a:t>
            </a:r>
            <a:r>
              <a:rPr kumimoji="0"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標楷體" pitchFamily="65" charset="-120"/>
                <a:cs typeface="華康儷金黑"/>
              </a:rPr>
              <a:t>平面廣告</a:t>
            </a:r>
            <a:r>
              <a:rPr kumimoji="0" lang="en-US" altLang="zh-T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華康儷金黑"/>
                <a:cs typeface="華康儷金黑"/>
              </a:rPr>
              <a:t>]</a:t>
            </a:r>
          </a:p>
        </p:txBody>
      </p:sp>
      <p:pic>
        <p:nvPicPr>
          <p:cNvPr id="84995" name="Picture 2" descr="C:\Users\show\Desktop\hanya\110323 衛生署安寧緩和醫療意願媒體製作計畫_OK\企劃\3_例圖\衛生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420688"/>
            <a:ext cx="83026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4996" name="群組 10"/>
          <p:cNvGrpSpPr>
            <a:grpSpLocks/>
          </p:cNvGrpSpPr>
          <p:nvPr/>
        </p:nvGrpSpPr>
        <p:grpSpPr bwMode="auto">
          <a:xfrm>
            <a:off x="1187450" y="1557338"/>
            <a:ext cx="6816725" cy="4510087"/>
            <a:chOff x="708239" y="1417107"/>
            <a:chExt cx="7562636" cy="5225821"/>
          </a:xfrm>
        </p:grpSpPr>
        <p:pic>
          <p:nvPicPr>
            <p:cNvPr id="8" name="圖片 15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 bwMode="auto">
            <a:xfrm>
              <a:off x="708239" y="1417107"/>
              <a:ext cx="3713162" cy="52197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85000" name="圖片 1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1423228"/>
              <a:ext cx="3698875" cy="521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148263" y="6021388"/>
            <a:ext cx="3600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0" lang="zh-TW" altLang="en-US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陳榮基教授</a:t>
            </a:r>
            <a:r>
              <a:rPr kumimoji="0" lang="en-US" altLang="zh-TW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/</a:t>
            </a:r>
            <a:r>
              <a:rPr kumimoji="0" lang="zh-TW" altLang="en-US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蓮花基金會</a:t>
            </a:r>
          </a:p>
        </p:txBody>
      </p:sp>
      <p:sp>
        <p:nvSpPr>
          <p:cNvPr id="12" name="投影片編號版面配置區 11"/>
          <p:cNvSpPr txBox="1">
            <a:spLocks noGrp="1"/>
          </p:cNvSpPr>
          <p:nvPr/>
        </p:nvSpPr>
        <p:spPr>
          <a:xfrm>
            <a:off x="6588125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099AEA3-E03C-4459-B040-D32618D87AAF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835150" y="1989138"/>
            <a:ext cx="7129463" cy="26638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7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死亡的玄機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54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在於祂深化了我們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5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對於生命的探索與體悟</a:t>
            </a:r>
          </a:p>
        </p:txBody>
      </p:sp>
      <p:pic>
        <p:nvPicPr>
          <p:cNvPr id="18434" name="Picture 2" descr="C:\Users\user\Desktop\文教館簡報\圖庫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16100"/>
            <a:ext cx="1995488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938439A-39B0-4E8A-9A60-28239A472B4A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 txBox="1">
            <a:spLocks noChangeArrowheads="1"/>
          </p:cNvSpPr>
          <p:nvPr/>
        </p:nvSpPr>
        <p:spPr bwMode="auto">
          <a:xfrm>
            <a:off x="685800" y="547688"/>
            <a:ext cx="77724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插呼吸管示意圖</a:t>
            </a:r>
          </a:p>
        </p:txBody>
      </p:sp>
      <p:pic>
        <p:nvPicPr>
          <p:cNvPr id="86018" name="Picture 3" descr="92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412875"/>
            <a:ext cx="6194425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B72A02A-8AE7-4B27-AF19-1601286B79CB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0093E43-0860-4FB5-ABFC-FFE51B12C57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F286F5-8EC4-4D53-A9B6-F303D53DEC9E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7585" name="Rectangle 4"/>
          <p:cNvSpPr txBox="1">
            <a:spLocks noChangeArrowheads="1"/>
          </p:cNvSpPr>
          <p:nvPr/>
        </p:nvSpPr>
        <p:spPr bwMode="auto">
          <a:xfrm>
            <a:off x="323850" y="404813"/>
            <a:ext cx="84963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zh-TW" altLang="en-US" sz="4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醫院裡現行臨終處置的</a:t>
            </a:r>
            <a:r>
              <a:rPr kumimoji="0" lang="en-US" altLang="zh-TW" sz="4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SOP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187450" y="1484313"/>
            <a:ext cx="6913563" cy="45370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en-US" altLang="zh-TW" sz="40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1. </a:t>
            </a:r>
            <a:r>
              <a:rPr kumimoji="0" lang="zh-TW" altLang="en-US" sz="40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急救、插管、接呼吸器</a:t>
            </a:r>
            <a:r>
              <a:rPr kumimoji="0" lang="en-US" altLang="zh-TW" sz="40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…</a:t>
            </a:r>
          </a:p>
          <a:p>
            <a:pPr marL="533400" indent="-5334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en-US" altLang="zh-TW" sz="40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    (Endo+Ventilator)</a:t>
            </a:r>
          </a:p>
          <a:p>
            <a:pPr marL="533400" indent="-5334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en-US" altLang="zh-TW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2. </a:t>
            </a:r>
            <a:r>
              <a:rPr kumimoji="0"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送加護病房 </a:t>
            </a:r>
            <a:r>
              <a:rPr kumimoji="0" lang="en-US" altLang="zh-TW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(ICU)</a:t>
            </a:r>
            <a:r>
              <a:rPr kumimoji="0" lang="en-US" altLang="zh-TW" sz="4000">
                <a:latin typeface="Calibri" pitchFamily="34" charset="0"/>
                <a:ea typeface="標楷體" pitchFamily="65" charset="-120"/>
              </a:rPr>
              <a:t> </a:t>
            </a:r>
            <a:r>
              <a:rPr kumimoji="0" lang="zh-TW" altLang="en-US" sz="4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繼續急救</a:t>
            </a:r>
          </a:p>
          <a:p>
            <a:pPr marL="533400" indent="-5334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en-US" altLang="zh-TW" sz="4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3. </a:t>
            </a:r>
            <a:r>
              <a:rPr kumimoji="0" lang="zh-TW" altLang="en-US" sz="4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以機器與管線維持生命跡象</a:t>
            </a:r>
          </a:p>
          <a:p>
            <a:pPr marL="533400" indent="-5334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en-US" altLang="zh-TW" sz="4000">
                <a:solidFill>
                  <a:schemeClr val="folHlink"/>
                </a:solidFill>
                <a:latin typeface="Calibri" pitchFamily="34" charset="0"/>
                <a:ea typeface="標楷體" pitchFamily="65" charset="-120"/>
              </a:rPr>
              <a:t>4. 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多重器官衰竭而死亡</a:t>
            </a:r>
          </a:p>
          <a:p>
            <a:pPr marL="533400" indent="-5334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en-US" altLang="zh-TW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5. </a:t>
            </a:r>
            <a:r>
              <a:rPr kumimoji="0" lang="zh-TW" alt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轉太平間 </a:t>
            </a:r>
            <a:r>
              <a:rPr kumimoji="0" lang="en-US" altLang="zh-TW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(Mortuary)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213350" y="5972175"/>
            <a:ext cx="3600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0" lang="zh-TW" altLang="en-US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陳榮基教授</a:t>
            </a:r>
            <a:r>
              <a:rPr kumimoji="0" lang="en-US" altLang="zh-TW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/</a:t>
            </a:r>
            <a:r>
              <a:rPr kumimoji="0" lang="zh-TW" altLang="en-US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蓮花基金會</a:t>
            </a:r>
          </a:p>
        </p:txBody>
      </p:sp>
      <p:sp>
        <p:nvSpPr>
          <p:cNvPr id="5" name="投影片編號版面配置區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B35110C-C40A-411A-B796-7D8C383304D6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7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投影片編號版面配置區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/>
            <a:fld id="{5AD13DB6-8B9E-4EF3-AFE2-6B4587744346}" type="slidenum">
              <a:rPr kumimoji="0" lang="en-US" altLang="zh-TW" sz="1400">
                <a:latin typeface="Times New Roman" pitchFamily="18" charset="0"/>
              </a:rPr>
              <a:pPr algn="r"/>
              <a:t>52</a:t>
            </a:fld>
            <a:endParaRPr kumimoji="0" lang="en-US" altLang="zh-TW" sz="1400">
              <a:latin typeface="Times New Roman" pitchFamily="18" charset="0"/>
            </a:endParaRPr>
          </a:p>
        </p:txBody>
      </p:sp>
      <p:sp>
        <p:nvSpPr>
          <p:cNvPr id="814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908050"/>
            <a:ext cx="7272337" cy="4321175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TW" sz="54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54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二</a:t>
            </a:r>
            <a:r>
              <a:rPr lang="en-US" altLang="zh-TW" sz="54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)</a:t>
            </a:r>
            <a:br>
              <a:rPr lang="en-US" altLang="zh-TW" sz="54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</a:br>
            <a:r>
              <a:rPr lang="zh-TW" altLang="en-US" sz="54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為什麼</a:t>
            </a:r>
            <a:br>
              <a:rPr lang="zh-TW" altLang="en-US" sz="54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絕大多數現代人</a:t>
            </a:r>
            <a:br>
              <a:rPr lang="zh-TW" altLang="en-US" sz="54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都死得很痛苦？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06B8A60-DDF2-4E91-89BE-B1E77E4D2AF5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4CA56D1-00D6-4D0C-BE69-D29A0CE92446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909638"/>
            <a:ext cx="7704137" cy="3598862"/>
          </a:xfrm>
        </p:spPr>
        <p:txBody>
          <a:bodyPr/>
          <a:lstStyle/>
          <a:p>
            <a:pPr>
              <a:lnSpc>
                <a:spcPct val="105000"/>
              </a:lnSpc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ea typeface="標楷體" pitchFamily="65" charset="-120"/>
              </a:rPr>
              <a:t>客觀而論，與古代人相比，絕大多數的現代人在生命末期與臨終階段，的確都活得很痛苦，最後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不但死得很痛苦，甚至於死得很悽慘</a:t>
            </a:r>
            <a:r>
              <a:rPr lang="zh-TW" altLang="en-US" sz="4000" smtClean="0">
                <a:ea typeface="標楷體" pitchFamily="65" charset="-120"/>
              </a:rPr>
              <a:t>，主要原因如下：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FAB9AA-BFD4-4D47-8B76-35FCD9683D6A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085D147-C4E8-4765-AFB6-E3BBB6D5ABB6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8675" y="1125538"/>
            <a:ext cx="7488238" cy="3311525"/>
          </a:xfrm>
        </p:spPr>
        <p:txBody>
          <a:bodyPr/>
          <a:lstStyle/>
          <a:p>
            <a:pPr marL="449263" indent="-449263">
              <a:lnSpc>
                <a:spcPct val="105000"/>
              </a:lnSpc>
              <a:buSzPct val="75000"/>
              <a:buFont typeface="Wingdings" pitchFamily="2" charset="2"/>
              <a:buNone/>
              <a:defRPr/>
            </a:pPr>
            <a:r>
              <a:rPr lang="en-US" altLang="zh-TW" sz="4000" smtClean="0">
                <a:ea typeface="標楷體" pitchFamily="65" charset="-120"/>
              </a:rPr>
              <a:t>1. </a:t>
            </a:r>
            <a:r>
              <a:rPr lang="zh-TW" altLang="en-US" sz="4000" smtClean="0">
                <a:ea typeface="標楷體" pitchFamily="65" charset="-120"/>
              </a:rPr>
              <a:t>現代人對於「生命」及「死亡」有錯誤的認知，不但恐懼而且排斥「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自然死亡</a:t>
            </a:r>
            <a:r>
              <a:rPr lang="zh-TW" altLang="en-US" sz="4000" smtClean="0">
                <a:ea typeface="標楷體" pitchFamily="65" charset="-120"/>
              </a:rPr>
              <a:t>」的來臨，因而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沒有善終</a:t>
            </a:r>
            <a:r>
              <a:rPr lang="en-US" altLang="zh-TW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自然死</a:t>
            </a:r>
            <a:r>
              <a:rPr lang="en-US" altLang="zh-TW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)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的心理準備</a:t>
            </a:r>
            <a:r>
              <a:rPr lang="zh-TW" altLang="en-US" sz="4000" smtClean="0"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6C70D18-9817-4E62-8B97-849D58BF969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492291A-2A86-4C38-888F-0E0EF134E1F4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71550" y="979488"/>
            <a:ext cx="7416800" cy="4321175"/>
          </a:xfrm>
        </p:spPr>
        <p:txBody>
          <a:bodyPr/>
          <a:lstStyle/>
          <a:p>
            <a:pPr marL="628650" indent="-628650">
              <a:lnSpc>
                <a:spcPct val="105000"/>
              </a:lnSpc>
              <a:buSzPct val="75000"/>
              <a:buFont typeface="Wingdings" pitchFamily="2" charset="2"/>
              <a:buNone/>
              <a:defRPr/>
            </a:pPr>
            <a:r>
              <a:rPr lang="en-US" altLang="zh-TW" sz="4000" smtClean="0">
                <a:latin typeface="Arial" charset="0"/>
                <a:ea typeface="標楷體" pitchFamily="65" charset="-120"/>
              </a:rPr>
              <a:t>2. 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現代人大幅地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拖過「人生的賞味期與保值期」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，最後還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變成「生命的延畢生」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，錯過可以「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瀟灑自然死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」的寶貴時機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，陷入「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求生不得，求死不能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」的困境。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813AAA-87F4-4A1E-972D-28C3D305DED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2AF09AD-8D78-4201-B21B-6FD671C1E84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7088" y="979488"/>
            <a:ext cx="7416800" cy="3529012"/>
          </a:xfrm>
        </p:spPr>
        <p:txBody>
          <a:bodyPr/>
          <a:lstStyle/>
          <a:p>
            <a:pPr marL="536575" indent="-536575">
              <a:lnSpc>
                <a:spcPct val="105000"/>
              </a:lnSpc>
              <a:buSzPct val="75000"/>
              <a:buFont typeface="Wingdings" pitchFamily="2" charset="2"/>
              <a:buNone/>
              <a:defRPr/>
            </a:pPr>
            <a:r>
              <a:rPr lang="en-US" altLang="zh-TW" sz="4000" smtClean="0">
                <a:latin typeface="Arial" charset="0"/>
                <a:ea typeface="標楷體" pitchFamily="65" charset="-120"/>
              </a:rPr>
              <a:t>3. 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因為現代醫療系統與公共衛生的普及，現代人普遍愈來愈高齡，也因為老化的關係，很容易罹患重大以及慢性疾病，甚至於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惡疾纏身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22C8ABA-9323-4F37-9EC3-7B084E33F8BE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055D432-ED10-48A1-9DF4-B2F136DD0FDD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7088" y="838200"/>
            <a:ext cx="7416800" cy="3527425"/>
          </a:xfrm>
        </p:spPr>
        <p:txBody>
          <a:bodyPr anchor="ctr"/>
          <a:lstStyle/>
          <a:p>
            <a:pPr marL="536575" indent="-536575">
              <a:buSzPct val="75000"/>
              <a:buFont typeface="Wingdings" pitchFamily="2" charset="2"/>
              <a:buNone/>
              <a:defRPr/>
            </a:pPr>
            <a:r>
              <a:rPr lang="en-US" altLang="zh-TW" sz="4000" smtClean="0">
                <a:latin typeface="Arial" charset="0"/>
                <a:ea typeface="標楷體" pitchFamily="65" charset="-120"/>
                <a:cs typeface="Arial" charset="0"/>
              </a:rPr>
              <a:t>4. 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  <a:cs typeface="Arial" charset="0"/>
              </a:rPr>
              <a:t>肉體的生命本來就會「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自然死亡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  <a:cs typeface="Arial" charset="0"/>
              </a:rPr>
              <a:t>」，然而現代人無法面對及接受肉體生命「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自然死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  <a:cs typeface="Arial" charset="0"/>
              </a:rPr>
              <a:t>」的來臨，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一律將「死亡」當成「疾病」來處理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  <a:cs typeface="Arial" charset="0"/>
              </a:rPr>
              <a:t>。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1B59BA6-8F73-4B16-9DA2-A98BEA462AA8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16F87C4-3571-44BD-A3EA-1CAE9CEB97D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7088" y="765175"/>
            <a:ext cx="7632700" cy="3455988"/>
          </a:xfrm>
        </p:spPr>
        <p:txBody>
          <a:bodyPr anchor="ctr"/>
          <a:lstStyle/>
          <a:p>
            <a:pPr marL="536575" indent="-536575">
              <a:lnSpc>
                <a:spcPct val="105000"/>
              </a:lnSpc>
              <a:buSzPct val="75000"/>
              <a:buFont typeface="Wingdings" pitchFamily="2" charset="2"/>
              <a:buNone/>
              <a:defRPr/>
            </a:pPr>
            <a:r>
              <a:rPr lang="en-US" altLang="zh-TW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Arial" charset="0"/>
              </a:rPr>
              <a:t>5. 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現代醫療科技的過度運用，干預</a:t>
            </a:r>
            <a:r>
              <a:rPr lang="zh-TW" alt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病人的死亡歷程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  <a:cs typeface="Arial" charset="0"/>
              </a:rPr>
              <a:t>，嚴重地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阻礙及破壞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  <a:cs typeface="Arial" charset="0"/>
              </a:rPr>
              <a:t>「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善終</a:t>
            </a:r>
            <a:r>
              <a:rPr lang="en-US" altLang="zh-TW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自然死</a:t>
            </a:r>
            <a:r>
              <a:rPr lang="en-US" altLang="zh-TW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」的客觀情境，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終致陷入生死的兩難與困境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投影片編號版面配置區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/>
            <a:fld id="{739FD7AB-132F-4F49-ACBF-6AA5A2B201D7}" type="slidenum">
              <a:rPr kumimoji="0" lang="en-US" altLang="zh-TW" sz="1400">
                <a:latin typeface="Times New Roman" pitchFamily="18" charset="0"/>
              </a:rPr>
              <a:pPr algn="r"/>
              <a:t>59</a:t>
            </a:fld>
            <a:endParaRPr kumimoji="0" lang="en-US" altLang="zh-TW" sz="1400">
              <a:latin typeface="Times New Roman" pitchFamily="18" charset="0"/>
            </a:endParaRPr>
          </a:p>
        </p:txBody>
      </p:sp>
      <p:sp>
        <p:nvSpPr>
          <p:cNvPr id="66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1268413"/>
            <a:ext cx="7920038" cy="360045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zh-TW" altLang="en-US" sz="6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四、</a:t>
            </a:r>
            <a:br>
              <a:rPr lang="zh-TW" altLang="en-US" sz="6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</a:br>
            <a:r>
              <a:rPr lang="zh-TW" altLang="en-US" sz="6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「</a:t>
            </a:r>
            <a:r>
              <a:rPr lang="zh-TW" altLang="en-US" sz="600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現代人無法善終</a:t>
            </a:r>
            <a:r>
              <a:rPr lang="zh-TW" altLang="en-US" sz="6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」</a:t>
            </a:r>
            <a:r>
              <a:rPr lang="zh-TW" altLang="en-US" sz="6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/>
            </a:r>
            <a:br>
              <a:rPr lang="zh-TW" altLang="en-US" sz="6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</a:br>
            <a:r>
              <a:rPr lang="zh-TW" altLang="en-US" sz="6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的問題如何解套？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user\Desktop\文教館簡報\圖庫\question-1015308_960_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3716338"/>
            <a:ext cx="2816225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16013" y="1125538"/>
            <a:ext cx="6983412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zh-TW" altLang="en-US" sz="72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現代生死學</a:t>
            </a:r>
            <a:r>
              <a:rPr kumimoji="0" lang="zh-TW" altLang="en-US" sz="7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/>
            </a:r>
            <a:br>
              <a:rPr kumimoji="0" lang="zh-TW" altLang="en-US" sz="7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</a:br>
            <a:r>
              <a:rPr kumimoji="0" lang="zh-TW" altLang="en-US" sz="72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究竟是什麼？</a:t>
            </a: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8204E28-BB80-4549-A4A9-5811FFDDABA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2625" y="981075"/>
            <a:ext cx="7777163" cy="3816350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latin typeface="Arial" charset="0"/>
                <a:ea typeface="標楷體" pitchFamily="65" charset="-120"/>
              </a:rPr>
              <a:t>嚴格地說，上述的最後一項：「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現代醫療過度干預死亡的歷程及破壞善終情境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」，還只是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社會現象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層次的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表面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因素，並不是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意識形態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與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哲理脈絡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層次的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根本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因素。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2625" y="908050"/>
            <a:ext cx="7777163" cy="5040313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latin typeface="Arial" charset="0"/>
                <a:ea typeface="標楷體" pitchFamily="65" charset="-120"/>
              </a:rPr>
              <a:t>表面上看起來，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現代醫療</a:t>
            </a:r>
            <a:r>
              <a:rPr lang="en-US" altLang="zh-TW" sz="400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因為它的過度干預死亡歷程，好像成了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不讓現代人善終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的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罪魁禍首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，然而深究其實，它只是眾生對於生命的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無明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與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偏執</a:t>
            </a:r>
            <a:r>
              <a:rPr lang="en-US" altLang="zh-TW" sz="400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引發了現代人的集體共業</a:t>
            </a:r>
            <a:r>
              <a:rPr lang="en-US" altLang="zh-TW" sz="400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所形塑的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行為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與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現象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以及所感應的「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業果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」，而非真正的「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業因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」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765175"/>
            <a:ext cx="7705725" cy="3240088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</a:pP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其實，現代人「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不得善終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」的真正關鍵原因，追根究底，在於現代科技以及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主流醫學對於有情生命的基本認知，存在著嚴重的偏執、侷限與盲點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2625" y="836613"/>
            <a:ext cx="7705725" cy="3887787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</a:pP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基本上，以西方思想為核心的現代科學與主流醫學，對於有情生命的基本認知是以「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生物學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」以及「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物質科學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」的思維進路為主軸，就連源自西方的「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心理學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」也是如此。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2775" y="692150"/>
            <a:ext cx="7920038" cy="5257800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</a:pP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從西方物質文明的科技觀點來看人類的肉體生命，所謂「</a:t>
            </a:r>
            <a:r>
              <a:rPr lang="zh-TW" altLang="en-US" sz="400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生命現象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」，都可以用「</a:t>
            </a:r>
            <a:r>
              <a:rPr lang="zh-TW" altLang="en-US" sz="400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物理作用、化學反應和生物機制</a:t>
            </a:r>
            <a:r>
              <a:rPr lang="en-US" altLang="zh-TW" sz="400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400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等等，以及其間的交互作用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」來解釋。</a:t>
            </a:r>
          </a:p>
          <a:p>
            <a:pPr>
              <a:buSzPct val="75000"/>
              <a:buFont typeface="Wingdings" pitchFamily="2" charset="2"/>
              <a:buChar char="l"/>
            </a:pP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換句話說，人類其實可以看作是一種高度精密、複雜的「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生化機器人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」。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2775" y="908050"/>
            <a:ext cx="7704138" cy="3384550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</a:pP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人類甚至可以扮演上帝或者造物主的角色，運用這些現代科技與工藝，來創造高度近似於人類思考、行為及反應模式的「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人工智慧</a:t>
            </a:r>
            <a:r>
              <a:rPr lang="en-US" altLang="zh-TW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(AI)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」或「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智慧型機器人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」。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836613"/>
            <a:ext cx="7705725" cy="4968875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</a:pPr>
            <a:r>
              <a:rPr lang="zh-TW" altLang="en-US" sz="4000" smtClean="0">
                <a:latin typeface="Arial" charset="0"/>
                <a:ea typeface="標楷體" pitchFamily="65" charset="-120"/>
              </a:rPr>
              <a:t>在這樣的思維架構下，凡是</a:t>
            </a:r>
            <a:r>
              <a:rPr lang="zh-TW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科學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所不能理解或無法解釋的</a:t>
            </a:r>
            <a:r>
              <a:rPr lang="zh-TW" altLang="en-US" sz="400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生命現象或事件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，統統被排除於所謂的「</a:t>
            </a:r>
            <a:r>
              <a:rPr lang="zh-TW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理性邏輯思維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」之外，而成了「</a:t>
            </a:r>
            <a:r>
              <a:rPr lang="zh-TW" altLang="en-US" sz="400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玄學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」的領域，不是被歸類為「</a:t>
            </a:r>
            <a:r>
              <a:rPr lang="zh-TW" altLang="en-US" sz="400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宗教宣化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」的信仰之流，就是被貶抑為「</a:t>
            </a:r>
            <a:r>
              <a:rPr lang="zh-TW" altLang="en-US" sz="400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怪力亂神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」的迷信之流。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1125538"/>
            <a:ext cx="7705725" cy="3240087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</a:pPr>
            <a:r>
              <a:rPr lang="zh-TW" altLang="en-US" sz="4000" smtClean="0">
                <a:latin typeface="Arial" charset="0"/>
                <a:ea typeface="標楷體" pitchFamily="65" charset="-120"/>
              </a:rPr>
              <a:t>同樣地，在這樣的意識形態下，有情生命內在最核心的「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心性、心靈或靈性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」等內涵與層面，不是在某種程度被徹底抹煞了，就是被大幅地邊緣化了。</a:t>
            </a:r>
            <a:endParaRPr lang="zh-TW" altLang="en-US" sz="400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80AA01D-0673-46E3-A7F5-4BC6CDFADFC2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8693DCC-20A4-4226-8B07-0BDD330D9817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2625" y="692150"/>
            <a:ext cx="7850188" cy="4537075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ea typeface="標楷體" pitchFamily="65" charset="-120"/>
              </a:rPr>
              <a:t>現代科學及主流醫學知識體系所能夠認知到的「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生命</a:t>
            </a:r>
            <a:r>
              <a:rPr lang="zh-TW" altLang="en-US" sz="4000" smtClean="0">
                <a:ea typeface="標楷體" pitchFamily="65" charset="-120"/>
              </a:rPr>
              <a:t>」，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只是侷限於我們肉體軀殼很有限的一生</a:t>
            </a:r>
            <a:r>
              <a:rPr lang="zh-TW" altLang="en-US" sz="4000" smtClean="0">
                <a:ea typeface="標楷體" pitchFamily="65" charset="-120"/>
              </a:rPr>
              <a:t>，至於各大宗教所主張之無窮無盡的「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心性</a:t>
            </a:r>
            <a:r>
              <a:rPr lang="zh-TW" altLang="en-US" sz="4000" smtClean="0">
                <a:ea typeface="標楷體" pitchFamily="65" charset="-120"/>
              </a:rPr>
              <a:t>」或「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靈性</a:t>
            </a:r>
            <a:r>
              <a:rPr lang="zh-TW" altLang="en-US" sz="4000" smtClean="0">
                <a:ea typeface="標楷體" pitchFamily="65" charset="-120"/>
              </a:rPr>
              <a:t>」生命，基本上是被現代科學及主流醫學排除在外的。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0851258-D861-4969-86EA-7468F3F080C5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AFD7145-E362-431C-B337-EF2AE1BF1E94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2625" y="763588"/>
            <a:ext cx="7777163" cy="3529012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在如此狹隘的知識體系內，個體的生命放在整個宇宙時空的架構與脈絡裡面來看，是「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片段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」而「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孤立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」的，既沒有「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前世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」，也沒有「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來生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」。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95288" y="908050"/>
            <a:ext cx="8353425" cy="53292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341438" indent="-1341438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或問：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何謂「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現代生死學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」？可否簡要而精到地說明其內涵與精神？</a:t>
            </a:r>
          </a:p>
          <a:p>
            <a:pPr marL="1341438" indent="-1341438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答曰：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當然可以！「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生、老、病、死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」有如「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春、夏、秋、冬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」四季運行，循環交替，本來就是大地有情生命的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自然常態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與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轉變機制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，「</a:t>
            </a: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生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」與「</a:t>
            </a: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死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」其實是</a:t>
            </a: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生命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一體之兩面，相依相成。</a:t>
            </a: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B8BDAC2-A363-47FB-A98C-7D1A917A21AB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8242034-E47B-42C9-8D75-F0C49F3D926D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9066390-92FE-4934-B9AC-8E522A65F9A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909638"/>
            <a:ext cx="7705725" cy="3455987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ea typeface="標楷體" pitchFamily="65" charset="-120"/>
              </a:rPr>
              <a:t>當一個人到了生命的末期，就有如被投擲到蠻荒之地，步入一種「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前不搭村，後不著店</a:t>
            </a:r>
            <a:r>
              <a:rPr lang="zh-TW" altLang="en-US" sz="4000" smtClean="0">
                <a:ea typeface="標楷體" pitchFamily="65" charset="-120"/>
              </a:rPr>
              <a:t>」的孤寂旅程，</a:t>
            </a:r>
            <a:r>
              <a:rPr lang="zh-TW" altLang="en-US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看不到生命的未來，當然也就看不到生命的希望</a:t>
            </a:r>
            <a:r>
              <a:rPr lang="zh-TW" altLang="en-US" sz="4000" smtClean="0"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DDE9EF2-0D67-4234-99B0-41ADB1CDE2B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4136178-F093-488D-B11E-D755D55C4BF7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6725" y="620713"/>
            <a:ext cx="8208963" cy="5113337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ea typeface="標楷體" pitchFamily="65" charset="-120"/>
              </a:rPr>
              <a:t>因此，當無可避免的自然或非自然死亡來臨之時，就有如萬劫不復的可怕黑洞。是故，絕大多數現代人在面對生命的「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極限境況</a:t>
            </a:r>
            <a:r>
              <a:rPr lang="zh-TW" altLang="en-US" sz="4000" smtClean="0">
                <a:ea typeface="標楷體" pitchFamily="65" charset="-120"/>
              </a:rPr>
              <a:t>」</a:t>
            </a:r>
            <a:r>
              <a:rPr lang="en-US" altLang="zh-TW" sz="4000" smtClean="0">
                <a:latin typeface="Times New Roman"/>
                <a:ea typeface="標楷體" pitchFamily="65" charset="-120"/>
                <a:cs typeface="Times New Roman" pitchFamily="18" charset="0"/>
              </a:rPr>
              <a:t>—</a:t>
            </a:r>
            <a:r>
              <a:rPr lang="zh-TW" altLang="en-US" sz="4000" smtClean="0">
                <a:ea typeface="標楷體" pitchFamily="65" charset="-120"/>
              </a:rPr>
              <a:t>也就是肉體生命的大限之時，其實已經遠超過現代醫療的極限了，</a:t>
            </a:r>
            <a:r>
              <a:rPr lang="zh-TW" altLang="en-US" sz="40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卻都不由自主地抗拒、掙扎，而且不斷地作醫療急救的奮戰</a:t>
            </a:r>
            <a:r>
              <a:rPr lang="zh-TW" altLang="en-US" sz="4000" smtClean="0"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DA1EB25-5654-417D-AFDD-A59D0BCEA525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20DFC8D-09DB-4955-B626-EC7292E8A97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1555750"/>
            <a:ext cx="7777162" cy="3097213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latin typeface="Arial" charset="0"/>
                <a:ea typeface="標楷體" pitchFamily="65" charset="-120"/>
              </a:rPr>
              <a:t>很不幸的，最後的結局，絕大多數病人不是</a:t>
            </a:r>
            <a:r>
              <a:rPr lang="zh-TW" altLang="en-US" sz="40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耗盡所有的精神與體力，多重器官衰竭而亡，就是成為植物人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，永遠無法醒來。</a:t>
            </a:r>
            <a:endParaRPr lang="zh-TW" altLang="en-US" sz="400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AAD29CA-636D-48A8-9133-B6FC234EF2A3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7D4A828-C246-4B4B-AA17-6A1DB7FBBC7A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2625" y="619125"/>
            <a:ext cx="7777163" cy="4610100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latin typeface="Arial" charset="0"/>
                <a:ea typeface="標楷體" pitchFamily="65" charset="-120"/>
              </a:rPr>
              <a:t>因此，嚴格地說，現代人「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不得善終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」的真正「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根本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」原因，</a:t>
            </a:r>
            <a:r>
              <a:rPr lang="zh-TW" altLang="en-US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並非僅是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在於「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醫療科技過度干預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」的表面「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現象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」層次，而是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已經根深柢固地含藏在現代西方科學及主流醫學「對生命的片面認知與偏執」當中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765175"/>
            <a:ext cx="7848600" cy="4464050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latin typeface="Arial" charset="0"/>
                <a:ea typeface="標楷體" pitchFamily="65" charset="-120"/>
              </a:rPr>
              <a:t>如是因，如是果。客觀而論，現代人「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不得善終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」，其實是在現代科技與主流醫學的整體思維脈絡下，一方面「不知不覺」落入自身所造成的兩難困境，另一方面又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「不得不然」所造成的共業之果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AF82AA1-654C-497E-863C-E723861D0E00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395595C-715B-4D76-9E65-3A87278C0606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1268413"/>
            <a:ext cx="7704137" cy="4176712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ea typeface="標楷體" pitchFamily="65" charset="-120"/>
              </a:rPr>
              <a:t>如此說來，「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現代人不得善終</a:t>
            </a:r>
            <a:r>
              <a:rPr lang="zh-TW" altLang="en-US" sz="4000" smtClean="0">
                <a:ea typeface="標楷體" pitchFamily="65" charset="-120"/>
              </a:rPr>
              <a:t>」的困境豈非完全無解？</a:t>
            </a:r>
          </a:p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當然不是！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生命困境的解套，絕對不在於仰賴生物及醫學科技的進步與否，而在於生命哲理的洞見與自覺！</a:t>
            </a:r>
            <a:r>
              <a:rPr lang="zh-TW" altLang="en-US" sz="4000" smtClean="0">
                <a:ea typeface="標楷體" pitchFamily="65" charset="-120"/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1FFC274-F9DB-484E-BE92-C13293EB9910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1B4FCB8-7EDA-40AC-B0C2-17F70286C9FA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693738"/>
            <a:ext cx="7921625" cy="5614987"/>
          </a:xfrm>
        </p:spPr>
        <p:txBody>
          <a:bodyPr/>
          <a:lstStyle/>
          <a:p>
            <a:pPr>
              <a:spcBef>
                <a:spcPct val="0"/>
              </a:spcBef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ea typeface="標楷體" pitchFamily="65" charset="-120"/>
              </a:rPr>
              <a:t>我引用數學概念來為生命的方程式解套！</a:t>
            </a:r>
          </a:p>
          <a:p>
            <a:pPr>
              <a:spcBef>
                <a:spcPct val="0"/>
              </a:spcBef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ea typeface="標楷體" pitchFamily="65" charset="-120"/>
              </a:rPr>
              <a:t>從數學的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數系集合</a:t>
            </a:r>
            <a:r>
              <a:rPr lang="en-US" altLang="zh-TW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(number set)</a:t>
            </a:r>
            <a:r>
              <a:rPr lang="zh-TW" altLang="en-US" sz="4000" smtClean="0">
                <a:ea typeface="標楷體" pitchFamily="65" charset="-120"/>
              </a:rPr>
              <a:t>與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定義域</a:t>
            </a:r>
            <a:r>
              <a:rPr lang="en-US" altLang="zh-TW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(domain)</a:t>
            </a:r>
            <a:r>
              <a:rPr lang="zh-TW" altLang="en-US" sz="4000" smtClean="0">
                <a:ea typeface="標楷體" pitchFamily="65" charset="-120"/>
              </a:rPr>
              <a:t>的概念來看，在低階的數系或定義域設限的集合當中，原本「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看似</a:t>
            </a:r>
            <a:r>
              <a:rPr lang="zh-TW" altLang="en-US" sz="4000" smtClean="0">
                <a:ea typeface="標楷體" pitchFamily="65" charset="-120"/>
              </a:rPr>
              <a:t>」無解的算式或問題，放在高階的數系或者定義域擴大的集合中，即有可能迎刃而解。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A49A1AD-CC93-4761-B502-786CF91FF633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FFC0FBC-5493-4EA1-AA4F-C4C87357142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0973167-9F32-46C6-AD30-34544AA95D8E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29697" name="Picture 5" descr="「人生方程式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908050"/>
            <a:ext cx="7921625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F348661-8225-42B8-AAEE-12A39A1E1C1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07D34E0-4EEF-43E3-82F4-595CA7D9A18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70EADCF-A230-4CCF-8B4D-4B7683A321F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C1EA84A-3C2F-4291-A148-C5DE2CFDCCE5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7938" name="Rectangle 2"/>
          <p:cNvSpPr>
            <a:spLocks noGrp="1"/>
          </p:cNvSpPr>
          <p:nvPr>
            <p:ph type="title" idx="4294967295"/>
          </p:nvPr>
        </p:nvSpPr>
        <p:spPr>
          <a:xfrm>
            <a:off x="107950" y="358775"/>
            <a:ext cx="8964613" cy="838200"/>
          </a:xfrm>
        </p:spPr>
        <p:txBody>
          <a:bodyPr/>
          <a:lstStyle/>
          <a:p>
            <a:pPr>
              <a:defRPr/>
            </a:pPr>
            <a:r>
              <a:rPr lang="zh-TW" altLang="en-US" sz="48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數學概念的啟示</a:t>
            </a:r>
          </a:p>
        </p:txBody>
      </p:sp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539750" y="1358900"/>
            <a:ext cx="8064500" cy="48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lang="zh-TW" altLang="en-US" sz="3600">
                <a:latin typeface="Times New Roman" pitchFamily="18" charset="0"/>
                <a:ea typeface="標楷體" pitchFamily="65" charset="-120"/>
              </a:rPr>
              <a:t>在</a:t>
            </a:r>
            <a:r>
              <a:rPr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自然數系</a:t>
            </a:r>
            <a:r>
              <a:rPr lang="zh-TW" altLang="en-US" sz="3600">
                <a:latin typeface="Times New Roman" pitchFamily="18" charset="0"/>
                <a:ea typeface="標楷體" pitchFamily="65" charset="-120"/>
              </a:rPr>
              <a:t>中：</a:t>
            </a:r>
            <a:r>
              <a:rPr lang="en-US" altLang="zh-TW" sz="3600">
                <a:latin typeface="Times New Roman" pitchFamily="18" charset="0"/>
                <a:ea typeface="標楷體" pitchFamily="65" charset="-120"/>
              </a:rPr>
              <a:t>2 </a:t>
            </a:r>
            <a:r>
              <a:rPr lang="en-US" altLang="zh-TW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− </a:t>
            </a:r>
            <a:r>
              <a:rPr lang="en-US" altLang="zh-TW" sz="3600">
                <a:latin typeface="Times New Roman" pitchFamily="18" charset="0"/>
                <a:ea typeface="標楷體" pitchFamily="65" charset="-120"/>
              </a:rPr>
              <a:t>1 = 1</a:t>
            </a:r>
            <a:r>
              <a:rPr lang="zh-TW" altLang="en-US" sz="3600">
                <a:latin typeface="Times New Roman" pitchFamily="18" charset="0"/>
                <a:ea typeface="標楷體" pitchFamily="65" charset="-120"/>
              </a:rPr>
              <a:t>，而</a:t>
            </a:r>
            <a:r>
              <a:rPr lang="en-US" altLang="zh-TW" sz="3600">
                <a:latin typeface="Times New Roman" pitchFamily="18" charset="0"/>
                <a:ea typeface="標楷體" pitchFamily="65" charset="-120"/>
              </a:rPr>
              <a:t>1 − 2 = 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lang="zh-TW" altLang="en-US" sz="3600">
                <a:latin typeface="Times New Roman" pitchFamily="18" charset="0"/>
                <a:ea typeface="標楷體" pitchFamily="65" charset="-120"/>
              </a:rPr>
              <a:t>在</a:t>
            </a:r>
            <a:r>
              <a:rPr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整數系</a:t>
            </a:r>
            <a:r>
              <a:rPr lang="zh-TW" altLang="en-US" sz="3600">
                <a:latin typeface="Times New Roman" pitchFamily="18" charset="0"/>
                <a:ea typeface="標楷體" pitchFamily="65" charset="-120"/>
              </a:rPr>
              <a:t>中：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zh-TW" altLang="en-US" sz="3600">
                <a:latin typeface="Times New Roman" pitchFamily="18" charset="0"/>
                <a:ea typeface="標楷體" pitchFamily="65" charset="-120"/>
              </a:rPr>
              <a:t>	 </a:t>
            </a:r>
            <a:r>
              <a:rPr lang="en-US" altLang="zh-TW" sz="3600">
                <a:latin typeface="Times New Roman" pitchFamily="18" charset="0"/>
                <a:ea typeface="標楷體" pitchFamily="65" charset="-120"/>
              </a:rPr>
              <a:t>1 − 2 = −1</a:t>
            </a:r>
            <a:r>
              <a:rPr lang="zh-TW" altLang="en-US" sz="3600">
                <a:latin typeface="Times New Roman" pitchFamily="18" charset="0"/>
                <a:ea typeface="標楷體" pitchFamily="65" charset="-120"/>
              </a:rPr>
              <a:t>，</a:t>
            </a:r>
            <a:r>
              <a:rPr lang="en-US" altLang="zh-TW" sz="3600">
                <a:latin typeface="Times New Roman" pitchFamily="18" charset="0"/>
                <a:ea typeface="標楷體" pitchFamily="65" charset="-120"/>
              </a:rPr>
              <a:t>4∕2 = 2</a:t>
            </a:r>
            <a:r>
              <a:rPr lang="zh-TW" altLang="en-US" sz="3600">
                <a:latin typeface="Times New Roman" pitchFamily="18" charset="0"/>
                <a:ea typeface="標楷體" pitchFamily="65" charset="-120"/>
              </a:rPr>
              <a:t>，而 </a:t>
            </a:r>
            <a:r>
              <a:rPr lang="en-US" altLang="zh-TW" sz="3600">
                <a:latin typeface="Times New Roman" pitchFamily="18" charset="0"/>
                <a:ea typeface="標楷體" pitchFamily="65" charset="-120"/>
              </a:rPr>
              <a:t>4∕3 = 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Times New Roman" pitchFamily="18" charset="0"/>
                <a:ea typeface="標楷體" pitchFamily="65" charset="-120"/>
              </a:rPr>
              <a:t>在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有理數系</a:t>
            </a:r>
            <a:r>
              <a:rPr kumimoji="0" lang="zh-TW" altLang="en-US" sz="3600">
                <a:latin typeface="Times New Roman" pitchFamily="18" charset="0"/>
                <a:ea typeface="標楷體" pitchFamily="65" charset="-120"/>
              </a:rPr>
              <a:t>中：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zh-TW" altLang="en-US" sz="3600">
                <a:latin typeface="Times New Roman" pitchFamily="18" charset="0"/>
                <a:ea typeface="標楷體" pitchFamily="65" charset="-120"/>
              </a:rPr>
              <a:t>	 </a:t>
            </a:r>
            <a:r>
              <a:rPr lang="en-US" altLang="zh-TW" sz="3600">
                <a:latin typeface="Times New Roman" pitchFamily="18" charset="0"/>
                <a:ea typeface="標楷體" pitchFamily="65" charset="-120"/>
              </a:rPr>
              <a:t>4∕3 = 1⅓</a:t>
            </a:r>
            <a:r>
              <a:rPr lang="zh-TW" altLang="en-US" sz="3600">
                <a:latin typeface="Times New Roman" pitchFamily="18" charset="0"/>
                <a:ea typeface="標楷體" pitchFamily="65" charset="-120"/>
              </a:rPr>
              <a:t>，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√</a:t>
            </a:r>
            <a:r>
              <a:rPr lang="en-US" altLang="zh-TW" sz="3600">
                <a:latin typeface="Times New Roman" pitchFamily="18" charset="0"/>
                <a:ea typeface="標楷體" pitchFamily="65" charset="-120"/>
              </a:rPr>
              <a:t>4 = 2</a:t>
            </a:r>
            <a:r>
              <a:rPr lang="zh-TW" altLang="en-US" sz="3600">
                <a:latin typeface="Times New Roman" pitchFamily="18" charset="0"/>
                <a:ea typeface="標楷體" pitchFamily="65" charset="-120"/>
              </a:rPr>
              <a:t>，而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√</a:t>
            </a:r>
            <a:r>
              <a:rPr lang="en-US" altLang="zh-TW" sz="3600">
                <a:latin typeface="Times New Roman" pitchFamily="18" charset="0"/>
                <a:ea typeface="標楷體" pitchFamily="65" charset="-120"/>
              </a:rPr>
              <a:t>8 = 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lang="zh-TW" altLang="en-US" sz="3600">
                <a:latin typeface="Times New Roman" pitchFamily="18" charset="0"/>
                <a:ea typeface="標楷體" pitchFamily="65" charset="-120"/>
              </a:rPr>
              <a:t>在</a:t>
            </a:r>
            <a:r>
              <a:rPr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實數系</a:t>
            </a:r>
            <a:r>
              <a:rPr lang="zh-TW" altLang="en-US" sz="3600">
                <a:latin typeface="Times New Roman" pitchFamily="18" charset="0"/>
                <a:ea typeface="標楷體" pitchFamily="65" charset="-120"/>
              </a:rPr>
              <a:t>中：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√</a:t>
            </a:r>
            <a:r>
              <a:rPr lang="en-US" altLang="zh-TW" sz="3600">
                <a:latin typeface="Times New Roman" pitchFamily="18" charset="0"/>
                <a:ea typeface="標楷體" pitchFamily="65" charset="-120"/>
              </a:rPr>
              <a:t>8 = 2√2</a:t>
            </a:r>
            <a:r>
              <a:rPr lang="zh-TW" altLang="en-US" sz="3600">
                <a:latin typeface="Times New Roman" pitchFamily="18" charset="0"/>
                <a:ea typeface="標楷體" pitchFamily="65" charset="-120"/>
              </a:rPr>
              <a:t>，而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√</a:t>
            </a:r>
            <a:r>
              <a:rPr lang="zh-TW" altLang="en-US" sz="3600">
                <a:latin typeface="Times New Roman" pitchFamily="18" charset="0"/>
                <a:ea typeface="標楷體" pitchFamily="65" charset="-120"/>
              </a:rPr>
              <a:t>−</a:t>
            </a:r>
            <a:r>
              <a:rPr lang="en-US" altLang="zh-TW" sz="3600">
                <a:latin typeface="Times New Roman" pitchFamily="18" charset="0"/>
                <a:ea typeface="標楷體" pitchFamily="65" charset="-120"/>
              </a:rPr>
              <a:t>4 = 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lang="zh-TW" altLang="en-US" sz="3600">
                <a:latin typeface="Times New Roman" pitchFamily="18" charset="0"/>
                <a:ea typeface="標楷體" pitchFamily="65" charset="-120"/>
              </a:rPr>
              <a:t>在</a:t>
            </a:r>
            <a:r>
              <a:rPr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複數系</a:t>
            </a:r>
            <a:r>
              <a:rPr lang="zh-TW" altLang="en-US" sz="3600">
                <a:latin typeface="Times New Roman" pitchFamily="18" charset="0"/>
                <a:ea typeface="標楷體" pitchFamily="65" charset="-120"/>
              </a:rPr>
              <a:t>中：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zh-TW" altLang="en-US" sz="3600">
                <a:latin typeface="Times New Roman" pitchFamily="18" charset="0"/>
                <a:ea typeface="標楷體" pitchFamily="65" charset="-120"/>
              </a:rPr>
              <a:t>	 </a:t>
            </a:r>
            <a:r>
              <a:rPr lang="zh-TW" altLang="en-US" sz="3600">
                <a:latin typeface="Times New Roman" pitchFamily="18" charset="0"/>
              </a:rPr>
              <a:t>√−</a:t>
            </a:r>
            <a:r>
              <a:rPr lang="en-US" altLang="zh-TW" sz="3600">
                <a:latin typeface="Times New Roman" pitchFamily="18" charset="0"/>
              </a:rPr>
              <a:t>4 =</a:t>
            </a:r>
            <a:r>
              <a:rPr lang="en-US" altLang="zh-TW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2</a:t>
            </a:r>
            <a:r>
              <a:rPr lang="en-US" altLang="zh-TW" sz="36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</a:t>
            </a:r>
            <a:r>
              <a:rPr lang="zh-TW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， </a:t>
            </a:r>
            <a:r>
              <a:rPr lang="zh-TW" altLang="en-US" sz="3600">
                <a:latin typeface="Times New Roman" pitchFamily="18" charset="0"/>
              </a:rPr>
              <a:t>√ −</a:t>
            </a:r>
            <a:r>
              <a:rPr lang="en-US" altLang="zh-TW" sz="3600">
                <a:latin typeface="Times New Roman" pitchFamily="18" charset="0"/>
              </a:rPr>
              <a:t>8 = 2√2</a:t>
            </a:r>
            <a:r>
              <a:rPr lang="en-US" altLang="zh-TW" sz="3600" i="1">
                <a:latin typeface="Times New Roman" pitchFamily="18" charset="0"/>
              </a:rPr>
              <a:t>i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6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 autoUpdateAnimBg="0"/>
      <p:bldP spid="167939" grpId="0" build="p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B34969E-01E3-4EF2-BBE8-948B32CE5F2D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023A8F7-2E4D-4556-B242-2E89C4E616F0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71F5F9D-DCC7-4265-8667-5A160D5C6553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9164421-F3B6-4001-9723-32F31022A715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38245" name="Rectangle 2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Arial" charset="0"/>
              <a:buNone/>
            </a:pPr>
            <a:endParaRPr lang="zh-TW" altLang="en-US" smtClean="0"/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1835150" y="146050"/>
            <a:ext cx="568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向量空間</a:t>
            </a:r>
          </a:p>
        </p:txBody>
      </p:sp>
      <p:sp>
        <p:nvSpPr>
          <p:cNvPr id="169989" name="Oval 5"/>
          <p:cNvSpPr>
            <a:spLocks noChangeArrowheads="1"/>
          </p:cNvSpPr>
          <p:nvPr/>
        </p:nvSpPr>
        <p:spPr bwMode="auto">
          <a:xfrm>
            <a:off x="1619250" y="1054100"/>
            <a:ext cx="6048375" cy="554355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 sz="1800"/>
          </a:p>
        </p:txBody>
      </p:sp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3506788" y="1052513"/>
            <a:ext cx="236061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4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複數系</a:t>
            </a:r>
          </a:p>
        </p:txBody>
      </p:sp>
      <p:sp>
        <p:nvSpPr>
          <p:cNvPr id="169991" name="Oval 7"/>
          <p:cNvSpPr>
            <a:spLocks noChangeArrowheads="1"/>
          </p:cNvSpPr>
          <p:nvPr/>
        </p:nvSpPr>
        <p:spPr bwMode="auto">
          <a:xfrm>
            <a:off x="2195513" y="1846263"/>
            <a:ext cx="4897437" cy="45354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 sz="1800"/>
          </a:p>
        </p:txBody>
      </p:sp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3724275" y="1916113"/>
            <a:ext cx="1927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實數系</a:t>
            </a:r>
          </a:p>
        </p:txBody>
      </p:sp>
      <p:sp>
        <p:nvSpPr>
          <p:cNvPr id="169993" name="Oval 9"/>
          <p:cNvSpPr>
            <a:spLocks noChangeArrowheads="1"/>
          </p:cNvSpPr>
          <p:nvPr/>
        </p:nvSpPr>
        <p:spPr bwMode="auto">
          <a:xfrm>
            <a:off x="2771775" y="2565400"/>
            <a:ext cx="3671888" cy="3527425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 sz="1800"/>
          </a:p>
        </p:txBody>
      </p:sp>
      <p:sp>
        <p:nvSpPr>
          <p:cNvPr id="169994" name="Text Box 10"/>
          <p:cNvSpPr txBox="1">
            <a:spLocks noChangeArrowheads="1"/>
          </p:cNvSpPr>
          <p:nvPr/>
        </p:nvSpPr>
        <p:spPr bwMode="auto">
          <a:xfrm>
            <a:off x="3492500" y="2708275"/>
            <a:ext cx="236061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38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有理數系</a:t>
            </a:r>
          </a:p>
        </p:txBody>
      </p:sp>
      <p:sp>
        <p:nvSpPr>
          <p:cNvPr id="169995" name="Oval 11"/>
          <p:cNvSpPr>
            <a:spLocks noChangeArrowheads="1"/>
          </p:cNvSpPr>
          <p:nvPr/>
        </p:nvSpPr>
        <p:spPr bwMode="auto">
          <a:xfrm>
            <a:off x="3348038" y="3429000"/>
            <a:ext cx="2592387" cy="2376488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 sz="240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9996" name="Text Box 12"/>
          <p:cNvSpPr txBox="1">
            <a:spLocks noChangeArrowheads="1"/>
          </p:cNvSpPr>
          <p:nvPr/>
        </p:nvSpPr>
        <p:spPr bwMode="auto">
          <a:xfrm>
            <a:off x="3832225" y="342900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整數系</a:t>
            </a:r>
          </a:p>
        </p:txBody>
      </p:sp>
      <p:sp>
        <p:nvSpPr>
          <p:cNvPr id="169997" name="Oval 13"/>
          <p:cNvSpPr>
            <a:spLocks noChangeArrowheads="1"/>
          </p:cNvSpPr>
          <p:nvPr/>
        </p:nvSpPr>
        <p:spPr bwMode="auto">
          <a:xfrm>
            <a:off x="3851275" y="4076700"/>
            <a:ext cx="1584325" cy="14398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自然</a:t>
            </a:r>
          </a:p>
          <a:p>
            <a:pPr algn="ctr">
              <a:defRPr/>
            </a:pPr>
            <a:r>
              <a:rPr lang="zh-TW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數系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999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999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99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9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9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9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9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9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9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500"/>
                                        <p:tgtEl>
                                          <p:spTgt spid="16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5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animBg="1"/>
      <p:bldP spid="169988" grpId="0"/>
      <p:bldP spid="169989" grpId="0" animBg="1"/>
      <p:bldP spid="169990" grpId="0"/>
      <p:bldP spid="169991" grpId="0" animBg="1"/>
      <p:bldP spid="169992" grpId="0"/>
      <p:bldP spid="169993" grpId="0" animBg="1"/>
      <p:bldP spid="169994" grpId="0"/>
      <p:bldP spid="169995" grpId="0" animBg="1"/>
      <p:bldP spid="169996" grpId="0"/>
      <p:bldP spid="169997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9750" y="981075"/>
            <a:ext cx="8135938" cy="511175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如果我們能以正面且健康的態度坦然</a:t>
            </a: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面對死亡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，</a:t>
            </a: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接受死亡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，同時能夠從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死亡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以及</a:t>
            </a: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死後生命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的角度</a:t>
            </a: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反思及觀照生命</a:t>
            </a:r>
            <a:r>
              <a:rPr kumimoji="0" lang="en-US" altLang="zh-TW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——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包括</a:t>
            </a: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老化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、</a:t>
            </a: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疾病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與</a:t>
            </a: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死亡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，我們就會對生命有更上一層樓的體會與領悟，不但更能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彰顯生命的意義與價值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，同時也更加能夠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頤養老年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、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照顧病痛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與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安頓死亡</a:t>
            </a:r>
            <a:r>
              <a:rPr kumimoji="0" lang="zh-TW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，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以圓滿生命與死亡的品質與尊嚴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9275BB0-F604-4C42-B958-D76DC81B1A76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6ACDB0-78B8-4BEF-B4F7-DA156EEF18CF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E5A4C2A-A08D-45F2-934F-08293691414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2625" y="549275"/>
            <a:ext cx="7777163" cy="5761038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ea typeface="標楷體" pitchFamily="65" charset="-120"/>
              </a:rPr>
              <a:t>從數學的觀點來看，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當一個算式或問題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看似無解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400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往往並非問題本身無解，而是所給的數系集合或定義域太小了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ea typeface="標楷體" pitchFamily="65" charset="-120"/>
              </a:rPr>
              <a:t>人生的問題也是一樣，在「</a:t>
            </a:r>
            <a:r>
              <a:rPr lang="zh-TW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一世生命觀</a:t>
            </a:r>
            <a:r>
              <a:rPr lang="zh-TW" altLang="en-US" sz="4000" smtClean="0">
                <a:ea typeface="標楷體" pitchFamily="65" charset="-120"/>
              </a:rPr>
              <a:t>」的低階封閉思維層次，看似無解的難題，提到「</a:t>
            </a:r>
            <a:r>
              <a:rPr lang="zh-TW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三世生命觀</a:t>
            </a:r>
            <a:r>
              <a:rPr lang="zh-TW" altLang="en-US" sz="4000" smtClean="0">
                <a:ea typeface="標楷體" pitchFamily="65" charset="-120"/>
              </a:rPr>
              <a:t>」的高階思維層次或放大視野來看，就不再是無解的難題。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C3CC3B4-D160-45EE-B2AE-620010CBABB3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7433A0F-EE55-4587-886D-FC3655622E04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757DA9A-6F06-4601-A5E2-972C69F786F8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DB03A4-557F-405E-B3FD-2C75E91B23B6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4213" y="765175"/>
            <a:ext cx="7775575" cy="52562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0363" indent="-360363">
              <a:spcBef>
                <a:spcPct val="20000"/>
              </a:spcBef>
              <a:buClr>
                <a:srgbClr val="CC0099"/>
              </a:buClr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人生的方程式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，其</a:t>
            </a:r>
            <a:r>
              <a:rPr kumimoji="0" lang="zh-TW" altLang="en-US" sz="4000">
                <a:ea typeface="標楷體" pitchFamily="65" charset="-120"/>
              </a:rPr>
              <a:t>內涵與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變化，雖然極其錯綜複雜，但是精要地說，可以用</a:t>
            </a:r>
            <a:r>
              <a:rPr kumimoji="0" lang="zh-TW" altLang="en-US" sz="40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十六字箴言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來概括：</a:t>
            </a:r>
          </a:p>
          <a:p>
            <a:pPr marL="360363" indent="-360363" algn="ctr">
              <a:spcBef>
                <a:spcPct val="20000"/>
              </a:spcBef>
              <a:buClr>
                <a:srgbClr val="CC0099"/>
              </a:buClr>
              <a:buSzPct val="80000"/>
              <a:buFont typeface="Wingdings" pitchFamily="2" charset="2"/>
              <a:buNone/>
              <a:defRPr/>
            </a:pPr>
            <a:r>
              <a:rPr kumimoji="0" lang="zh-TW" altLang="en-US" sz="4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生、老、病、死；</a:t>
            </a:r>
          </a:p>
          <a:p>
            <a:pPr marL="360363" indent="-360363" algn="ctr">
              <a:spcBef>
                <a:spcPct val="20000"/>
              </a:spcBef>
              <a:buClr>
                <a:srgbClr val="CC0099"/>
              </a:buClr>
              <a:buSzPct val="80000"/>
              <a:buFont typeface="Wingdings" pitchFamily="2" charset="2"/>
              <a:buNone/>
              <a:defRPr/>
            </a:pPr>
            <a:r>
              <a:rPr kumimoji="0" lang="zh-TW" altLang="en-US" sz="4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生、離、死、別；</a:t>
            </a:r>
          </a:p>
          <a:p>
            <a:pPr marL="360363" indent="-360363" algn="ctr">
              <a:spcBef>
                <a:spcPct val="20000"/>
              </a:spcBef>
              <a:buClr>
                <a:srgbClr val="CC0099"/>
              </a:buClr>
              <a:buSzPct val="80000"/>
              <a:buFont typeface="Wingdings" pitchFamily="2" charset="2"/>
              <a:buNone/>
              <a:defRPr/>
            </a:pPr>
            <a:r>
              <a:rPr kumimoji="0" lang="zh-TW" altLang="en-US" sz="4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悲、歡、離、合；</a:t>
            </a:r>
          </a:p>
          <a:p>
            <a:pPr marL="360363" indent="-360363" algn="ctr">
              <a:spcBef>
                <a:spcPct val="20000"/>
              </a:spcBef>
              <a:buClr>
                <a:srgbClr val="CC0099"/>
              </a:buClr>
              <a:buSzPct val="80000"/>
              <a:buFont typeface="Wingdings" pitchFamily="2" charset="2"/>
              <a:buNone/>
              <a:defRPr/>
            </a:pPr>
            <a:r>
              <a:rPr kumimoji="0" lang="zh-TW" altLang="en-US" sz="4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恩、怨、情、仇。</a:t>
            </a: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B7B8832-F453-489F-97C6-A69FE5D98970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A38E2FC-B1CE-4567-9CAE-40074CD699B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AB6F292-0011-4436-8AD1-5C703B522730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2625" y="836613"/>
            <a:ext cx="7777163" cy="4752975"/>
          </a:xfrm>
        </p:spPr>
        <p:txBody>
          <a:bodyPr/>
          <a:lstStyle/>
          <a:p>
            <a:pPr>
              <a:lnSpc>
                <a:spcPct val="105000"/>
              </a:lnSpc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人生以及生命的方程式，如果放在只有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「一生一世」的有限封閉思維架構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當中，最後只有一個結論</a:t>
            </a:r>
            <a:r>
              <a:rPr lang="en-US" altLang="zh-TW" sz="4000" smtClean="0">
                <a:ea typeface="標楷體" pitchFamily="65" charset="-120"/>
                <a:cs typeface="Times New Roman" pitchFamily="18" charset="0"/>
              </a:rPr>
              <a:t>—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就是「此題無解」。</a:t>
            </a:r>
          </a:p>
          <a:p>
            <a:pPr>
              <a:lnSpc>
                <a:spcPct val="105000"/>
              </a:lnSpc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但是如果放在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「十方三世」的宏觀開放思維架構中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，則不但可以有解，而且帶來無限的希望。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A484B29-AA27-4B33-8491-0E0D72177850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E4AE999-C04C-41AA-8055-403894BB8FA3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836613"/>
            <a:ext cx="7705725" cy="3600450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latin typeface="Arial" charset="0"/>
                <a:ea typeface="標楷體" pitchFamily="65" charset="-120"/>
              </a:rPr>
              <a:t>從以上的分析，我們可以了解，「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現代人不得善終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」的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最根本原因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，其實還不在於現代主流醫學的科技層面，而是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在於其解讀生命的核心思考與意識形態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85BFE46-A048-4F36-BDF7-E9F1EC5AF96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1AA1A36-B6D0-49D4-A473-AE79936EE08F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2625" y="981075"/>
            <a:ext cx="7777163" cy="4103688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latin typeface="Arial" charset="0"/>
                <a:ea typeface="標楷體" pitchFamily="65" charset="-120"/>
              </a:rPr>
              <a:t>或者更明確地說，在於現代西方主流醫學對於人類「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生命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」的根本觀點過於「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物質科學化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」以及「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生物學化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」了，而幾乎將人類「</a:t>
            </a:r>
            <a:r>
              <a:rPr lang="zh-TW" altLang="en-US" sz="400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心靈、靈性、心性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」的層面遺忘、忽視、排除或者邊緣化了。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1E1A493-CF96-4B94-BDFE-981E2C597006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84F2035-1A88-447F-8427-94DE5B425FF6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836613"/>
            <a:ext cx="7850188" cy="4537075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因此，若是想要「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解決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」</a:t>
            </a:r>
            <a:r>
              <a:rPr lang="en-US" altLang="zh-TW" sz="40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—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或者最起碼能夠「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改善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」</a:t>
            </a:r>
            <a:r>
              <a:rPr lang="en-US" altLang="zh-TW" sz="4000" smtClean="0">
                <a:latin typeface="Times New Roman" pitchFamily="18" charset="0"/>
                <a:ea typeface="標楷體" pitchFamily="65" charset="-120"/>
              </a:rPr>
              <a:t>—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現代人「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不得善終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」的困境，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根本之道，在於改變我們對於「生命」的基本認知與態度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，像古人一樣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回復我們對於生命內在的「心靈、靈性、心性」層面之終極關懷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D660BBD-EB92-4FA9-88DC-57DCD573DCAD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28BAEAE-06C9-4CCA-B09A-950A93AE084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2625" y="1123950"/>
            <a:ext cx="7777163" cy="2952750"/>
          </a:xfrm>
        </p:spPr>
        <p:txBody>
          <a:bodyPr/>
          <a:lstStyle/>
          <a:p>
            <a:pPr>
              <a:lnSpc>
                <a:spcPct val="105000"/>
              </a:lnSpc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如此一來，不但能夠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將「心靈、靈性、心性」重新歸建於生命的核心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，並且能夠體認到靈性生命的無窮無盡及其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永續經營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F4F580C-6710-4334-A3C2-1019B70C878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D4308CF-7757-42B3-89D6-FB4504737CEF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B85C776-7AE5-433F-BC55-2DBFED56BDA8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87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611188" y="549275"/>
            <a:ext cx="7920037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在佛教唯識學的重要論典</a:t>
            </a:r>
            <a:r>
              <a:rPr kumimoji="0" lang="en-US" altLang="zh-TW" sz="4000">
                <a:latin typeface="標楷體" pitchFamily="65" charset="-120"/>
                <a:ea typeface="標楷體" pitchFamily="65" charset="-120"/>
              </a:rPr>
              <a:t>《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瑜伽師地論</a:t>
            </a:r>
            <a:r>
              <a:rPr kumimoji="0" lang="en-US" altLang="zh-TW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》(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玄奘大師譯</a:t>
            </a:r>
            <a:r>
              <a:rPr kumimoji="0" lang="en-US" altLang="zh-TW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kumimoji="0" lang="zh-TW" altLang="en-US" sz="4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之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中，對於有情眾生的「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死亡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」以及「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受生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」的歷程，都有相當豐富、詳盡且深入的論述，而且主要是從「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心識轉換的層次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」而非物質肉體的層面來分析，非常值得作為「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臨終精神醫學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」與「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死亡心理學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」的理論建構之對照及參考 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6A85785-0754-425E-A052-11CA9418D060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C13EB4D-B1E1-414E-B6EE-89004F7871E4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8103499-8CAC-4378-ACC0-DE671B8D4535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58A417-1FA3-4C7F-BFCB-2A985FD9F912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9388" y="1052513"/>
            <a:ext cx="88931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zh-TW" altLang="en-US" sz="72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肉體生命的有限</a:t>
            </a:r>
            <a:r>
              <a:rPr kumimoji="0" lang="zh-TW" altLang="en-US" sz="7200">
                <a:latin typeface="Calibri" pitchFamily="34" charset="0"/>
                <a:ea typeface="標楷體" pitchFamily="65" charset="-120"/>
              </a:rPr>
              <a:t/>
            </a:r>
            <a:br>
              <a:rPr kumimoji="0" lang="zh-TW" altLang="en-US" sz="7200">
                <a:latin typeface="Calibri" pitchFamily="34" charset="0"/>
                <a:ea typeface="標楷體" pitchFamily="65" charset="-120"/>
              </a:rPr>
            </a:br>
            <a:r>
              <a:rPr kumimoji="0" lang="en-US" altLang="zh-TW" sz="720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</a:rPr>
              <a:t>vs.</a:t>
            </a:r>
            <a:r>
              <a:rPr kumimoji="0" lang="en-US" altLang="zh-TW" sz="7200">
                <a:latin typeface="Times New Roman" pitchFamily="18" charset="0"/>
                <a:ea typeface="標楷體" pitchFamily="65" charset="-120"/>
              </a:rPr>
              <a:t/>
            </a:r>
            <a:br>
              <a:rPr kumimoji="0" lang="en-US" altLang="zh-TW" sz="7200">
                <a:latin typeface="Times New Roman" pitchFamily="18" charset="0"/>
                <a:ea typeface="標楷體" pitchFamily="65" charset="-120"/>
              </a:rPr>
            </a:br>
            <a:r>
              <a:rPr kumimoji="0" lang="zh-TW" altLang="en-US" sz="72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心性</a:t>
            </a:r>
            <a:r>
              <a:rPr kumimoji="0" lang="zh-TW" altLang="en-US" sz="72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生命的永續</a:t>
            </a: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2554D59-92D3-43B3-8D7E-6F99A445A08B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9E7BB74-1020-46E0-AAB6-F0197FB8E4FD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7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80C5E88-107C-4EEB-9A0B-0122EA64CDF0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8E68B3A-1DCC-4188-A0CD-841E71C60FFF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4F831D8-AAF0-4345-AE29-8C8794F45648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E2E4BB3-136C-4B45-B082-450F39EA85B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79388" y="1773238"/>
            <a:ext cx="48228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0363" indent="-360363" algn="ctr">
              <a:buFont typeface="Wingdings" pitchFamily="2" charset="2"/>
              <a:buNone/>
              <a:defRPr/>
            </a:pPr>
            <a:r>
              <a:rPr kumimoji="0" lang="en-US" altLang="zh-TW" sz="48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《</a:t>
            </a:r>
            <a:r>
              <a:rPr kumimoji="0" lang="zh-TW" altLang="en-US" sz="48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唯識三十頌</a:t>
            </a:r>
            <a:r>
              <a:rPr kumimoji="0" lang="en-US" altLang="zh-TW" sz="48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》</a:t>
            </a:r>
          </a:p>
          <a:p>
            <a:pPr marL="360363" indent="-360363" algn="ctr">
              <a:buFont typeface="Wingdings" pitchFamily="2" charset="2"/>
              <a:buNone/>
              <a:defRPr/>
            </a:pPr>
            <a:r>
              <a:rPr kumimoji="0" lang="zh-TW" altLang="en-US" sz="48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世親菩薩造</a:t>
            </a:r>
            <a:endParaRPr kumimoji="0" lang="en-US" altLang="zh-TW" sz="480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標楷體" pitchFamily="65" charset="-120"/>
            </a:endParaRPr>
          </a:p>
          <a:p>
            <a:pPr marL="360363" indent="-360363" algn="ctr">
              <a:buFont typeface="Wingdings" pitchFamily="2" charset="2"/>
              <a:buNone/>
              <a:defRPr/>
            </a:pPr>
            <a:r>
              <a:rPr kumimoji="0" lang="zh-TW" altLang="en-US" sz="48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玄奘大師譯</a:t>
            </a:r>
            <a:endParaRPr kumimoji="0" lang="zh-TW" altLang="en-US" sz="4800">
              <a:latin typeface="Calibri" pitchFamily="34" charset="0"/>
              <a:ea typeface="標楷體" pitchFamily="65" charset="-120"/>
            </a:endParaRPr>
          </a:p>
        </p:txBody>
      </p:sp>
      <p:pic>
        <p:nvPicPr>
          <p:cNvPr id="64514" name="Picture 2" descr="D:\南華\師傅簡報\溫州龍泉寺\圖檔\玄奘大師傳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886968" y="409866"/>
            <a:ext cx="4091829" cy="545999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E9CADA5-5562-47ED-BFD6-AA617D72EB9F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22530" name="Picture 4" descr="C:\Users\user\Desktop\文教館簡報\圖庫\未命名 -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3717925"/>
            <a:ext cx="471011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39750" y="765175"/>
            <a:ext cx="80645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TW" altLang="en-US" sz="80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問題意識</a:t>
            </a:r>
          </a:p>
        </p:txBody>
      </p:sp>
      <p:sp>
        <p:nvSpPr>
          <p:cNvPr id="7" name="投影片編號版面配置區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9CCA154-20CC-4832-807C-8CD342EB7110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261968B-B3E1-41C9-A841-33509F316E0F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7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FE0063C-045C-4348-85E8-7BB8892F3017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98747F9-0AE3-4882-9DAA-C24418E8513E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AA822C9-F903-4753-A73D-E74698DB75B2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F015153-C93D-42FB-A585-816CF949E6CD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27088" y="836613"/>
            <a:ext cx="74168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由假說我法，有種種相轉，彼依識所變；此能變唯三：謂異熟思量，及了別境識。初</a:t>
            </a:r>
            <a:r>
              <a:rPr kumimoji="0"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阿賴耶識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，異熟一切種，不可知執受，處了常與觸，作意受想思，相應唯捨受，是無覆無記，觸等亦如是，</a:t>
            </a:r>
            <a:r>
              <a:rPr kumimoji="0"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恆轉如瀑流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，</a:t>
            </a:r>
            <a:r>
              <a:rPr kumimoji="0"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阿羅漢位捨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。</a:t>
            </a:r>
            <a:endParaRPr kumimoji="0" lang="zh-TW" altLang="en-US" sz="400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2712069-88B1-4A8A-BA39-985DE2E200F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D165F24-5AAE-48A1-91D1-E8B3FD3DBBD7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805A310-5FE1-4034-950E-315DB8FBE1C4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43732D6-0B26-4A32-A406-6B73D94838F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45BD702-1A9C-4AA2-909A-D71CC2B1BB55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17090" name="Rectangle 2"/>
          <p:cNvSpPr>
            <a:spLocks noChangeArrowheads="1"/>
          </p:cNvSpPr>
          <p:nvPr/>
        </p:nvSpPr>
        <p:spPr bwMode="auto">
          <a:xfrm>
            <a:off x="900113" y="941388"/>
            <a:ext cx="7227887" cy="4359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71463" indent="-271463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lang="zh-TW" altLang="en-US" sz="4000">
                <a:latin typeface="Times New Roman" pitchFamily="18" charset="0"/>
                <a:ea typeface="標楷體" pitchFamily="65" charset="-120"/>
              </a:rPr>
              <a:t>從佛教的觀點來看，大地一切有情生命的流轉，乃是生死交替循環，無有終始，是故生命的「</a:t>
            </a:r>
            <a:r>
              <a:rPr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斷滅</a:t>
            </a:r>
            <a:r>
              <a:rPr lang="zh-TW" altLang="en-US" sz="4000">
                <a:latin typeface="Times New Roman" pitchFamily="18" charset="0"/>
                <a:ea typeface="標楷體" pitchFamily="65" charset="-120"/>
              </a:rPr>
              <a:t>」</a:t>
            </a:r>
            <a:r>
              <a:rPr lang="en-US" altLang="zh-TW" sz="4000">
                <a:latin typeface="Times New Roman" pitchFamily="18" charset="0"/>
                <a:ea typeface="標楷體" pitchFamily="65" charset="-120"/>
              </a:rPr>
              <a:t>—</a:t>
            </a:r>
            <a:r>
              <a:rPr lang="zh-TW" altLang="en-US" sz="4000">
                <a:latin typeface="Times New Roman" pitchFamily="18" charset="0"/>
                <a:ea typeface="標楷體" pitchFamily="65" charset="-120"/>
              </a:rPr>
              <a:t>亦即</a:t>
            </a:r>
            <a:r>
              <a:rPr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絕對意義的死亡</a:t>
            </a:r>
            <a:r>
              <a:rPr lang="en-US" altLang="zh-TW" sz="4000">
                <a:latin typeface="Times New Roman" pitchFamily="18" charset="0"/>
                <a:ea typeface="標楷體" pitchFamily="65" charset="-120"/>
              </a:rPr>
              <a:t>—</a:t>
            </a:r>
            <a:r>
              <a:rPr lang="zh-TW" altLang="en-US" sz="4000">
                <a:latin typeface="Times New Roman" pitchFamily="18" charset="0"/>
                <a:ea typeface="標楷體" pitchFamily="65" charset="-120"/>
              </a:rPr>
              <a:t>不能成立；反之，「死有」</a:t>
            </a:r>
            <a:r>
              <a:rPr lang="en-US" altLang="zh-TW" sz="4000">
                <a:latin typeface="Times New Roman" pitchFamily="18" charset="0"/>
                <a:ea typeface="標楷體" pitchFamily="65" charset="-120"/>
              </a:rPr>
              <a:t>—</a:t>
            </a:r>
            <a:r>
              <a:rPr lang="zh-TW" altLang="en-US" sz="4000">
                <a:latin typeface="Times New Roman" pitchFamily="18" charset="0"/>
                <a:ea typeface="標楷體" pitchFamily="65" charset="-120"/>
              </a:rPr>
              <a:t>亦即</a:t>
            </a:r>
            <a:r>
              <a:rPr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相對意義的死亡</a:t>
            </a:r>
            <a:r>
              <a:rPr lang="zh-TW" altLang="en-US" sz="4000">
                <a:latin typeface="Times New Roman" pitchFamily="18" charset="0"/>
                <a:ea typeface="標楷體" pitchFamily="65" charset="-120"/>
              </a:rPr>
              <a:t> ， 則成為</a:t>
            </a:r>
            <a:r>
              <a:rPr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分段生死</a:t>
            </a:r>
            <a:r>
              <a:rPr lang="zh-TW" altLang="en-US" sz="4000">
                <a:latin typeface="Times New Roman" pitchFamily="18" charset="0"/>
                <a:ea typeface="標楷體" pitchFamily="65" charset="-120"/>
              </a:rPr>
              <a:t>的轉捩點。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17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0" grpId="0" build="p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DA00F62-039F-4DA0-8D50-C31EB6ECED2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C9976B-7704-424E-ACAD-69EB0D4F64D2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292D00-74AB-496B-A046-62B82913FF14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E2B31C1-8E60-47C2-B132-01E5DB68BA42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6A624E6-B177-4A33-86AD-07426EF7E44B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17090" name="Rectangle 2"/>
          <p:cNvSpPr>
            <a:spLocks noChangeArrowheads="1"/>
          </p:cNvSpPr>
          <p:nvPr/>
        </p:nvSpPr>
        <p:spPr bwMode="auto">
          <a:xfrm>
            <a:off x="727075" y="798513"/>
            <a:ext cx="7732713" cy="4359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71463" indent="-271463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lang="zh-TW" altLang="en-US" sz="4000">
                <a:latin typeface="Times New Roman" pitchFamily="18" charset="0"/>
                <a:ea typeface="標楷體" pitchFamily="65" charset="-120"/>
              </a:rPr>
              <a:t>因此，「</a:t>
            </a:r>
            <a:r>
              <a:rPr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死亡</a:t>
            </a:r>
            <a:r>
              <a:rPr lang="zh-TW" altLang="en-US" sz="4000">
                <a:latin typeface="Times New Roman" pitchFamily="18" charset="0"/>
                <a:ea typeface="標楷體" pitchFamily="65" charset="-120"/>
              </a:rPr>
              <a:t>」的現象只是一切有情眾生的無限生命，在跨越生死之際，所經歷的一種時空</a:t>
            </a:r>
            <a:r>
              <a:rPr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轉換狀態</a:t>
            </a:r>
            <a:r>
              <a:rPr lang="zh-TW" altLang="en-US" sz="4000">
                <a:latin typeface="Times New Roman" pitchFamily="18" charset="0"/>
                <a:ea typeface="標楷體" pitchFamily="65" charset="-120"/>
              </a:rPr>
              <a:t>；從</a:t>
            </a:r>
            <a:r>
              <a:rPr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當世</a:t>
            </a:r>
            <a:r>
              <a:rPr lang="zh-TW" altLang="en-US" sz="4000">
                <a:latin typeface="Times New Roman" pitchFamily="18" charset="0"/>
                <a:ea typeface="標楷體" pitchFamily="65" charset="-120"/>
              </a:rPr>
              <a:t>的角度觀之，是</a:t>
            </a:r>
            <a:r>
              <a:rPr lang="zh-TW" altLang="en-US" sz="40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一期生命的終結</a:t>
            </a:r>
            <a:r>
              <a:rPr lang="zh-TW" altLang="en-US" sz="4000">
                <a:latin typeface="Times New Roman" pitchFamily="18" charset="0"/>
                <a:ea typeface="標楷體" pitchFamily="65" charset="-120"/>
              </a:rPr>
              <a:t>，從</a:t>
            </a:r>
            <a:r>
              <a:rPr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來世</a:t>
            </a:r>
            <a:r>
              <a:rPr lang="zh-TW" altLang="en-US" sz="4000">
                <a:latin typeface="Times New Roman" pitchFamily="18" charset="0"/>
                <a:ea typeface="標楷體" pitchFamily="65" charset="-120"/>
              </a:rPr>
              <a:t>的角度觀之，則是過渡到</a:t>
            </a:r>
            <a:r>
              <a:rPr lang="zh-TW" altLang="en-US" sz="40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下一期生命的開始</a:t>
            </a:r>
            <a:r>
              <a:rPr lang="zh-TW" altLang="en-US" sz="4000">
                <a:latin typeface="Times New Roman" pitchFamily="18" charset="0"/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17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0" grpId="0" build="p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E8606F-3A82-4903-BE58-1D9A1C502EEB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3659A93-FD65-493D-B477-FFE3E0C9ACB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EAD71E-2547-43CA-B640-7CB4227E2D0B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58D5B6C-E4A2-4725-945F-1C7C6ACB8C64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900113" y="908050"/>
            <a:ext cx="7272337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0363" indent="-360363">
              <a:lnSpc>
                <a:spcPct val="95000"/>
              </a:lnSpc>
              <a:spcBef>
                <a:spcPct val="20000"/>
              </a:spcBef>
              <a:buClr>
                <a:srgbClr val="CC0099"/>
              </a:buClr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不單是佛教，從東、西方各大宗教的教義帶給我們的智慧啟示，從古聖先賢留給我們的睿智箴言，我們</a:t>
            </a:r>
            <a:r>
              <a:rPr kumimoji="0"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內在的心性生命本來就是永續的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，但是很弔詭的，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我們只是關注肉體的有限生命，而對於內在心性無限生命的經營卻沒有永續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。</a:t>
            </a: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C6B9D54-0001-4253-AF2D-E2285D15350F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3E4222A-56D7-4F22-80FB-F44F6D37D19F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4A5E469-84A0-4CB6-95F0-41D8C1B0AD63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8A966B9-8DD3-479A-B967-2DB51E957DA4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1E4EC85-A9CF-4EB8-AD46-72B55A9AFDE3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4213" y="909638"/>
            <a:ext cx="7704137" cy="32400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0363" indent="-360363">
              <a:lnSpc>
                <a:spcPct val="95000"/>
              </a:lnSpc>
              <a:spcBef>
                <a:spcPct val="20000"/>
              </a:spcBef>
              <a:buClr>
                <a:srgbClr val="CC0099"/>
              </a:buClr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生命本身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本來就是一種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無限連續函數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，</a:t>
            </a:r>
            <a:r>
              <a:rPr kumimoji="0" lang="zh-TW" alt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生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與</a:t>
            </a:r>
            <a:r>
              <a:rPr kumimoji="0" lang="zh-TW" alt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死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本來就是緊密相連的，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但是我們的錯誤認知與觀念把它們割裂了，只要再轉一個念頭，就可以重新接起來。</a:t>
            </a: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EF779FF-53F7-4488-AE60-9B0FCDD88D4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81EBDC3-D5B2-4364-9828-D2680BFB91DA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94DE2D0-D8FD-4B4A-9D24-380427571C78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26909F9-309B-40B1-98C5-08CCEEF95DE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55650" y="260350"/>
            <a:ext cx="3887788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90000"/>
              </a:lnSpc>
              <a:buSzPct val="80000"/>
              <a:buFont typeface="Wingdings" pitchFamily="2" charset="2"/>
              <a:buNone/>
              <a:defRPr/>
            </a:pPr>
            <a:r>
              <a:rPr kumimoji="0" lang="zh-TW" altLang="en-US" sz="4000">
                <a:latin typeface="Times New Roman" pitchFamily="18" charset="0"/>
                <a:ea typeface="標楷體" pitchFamily="65" charset="-120"/>
              </a:rPr>
              <a:t>隨著時代思想的演進，三世生命的</a:t>
            </a:r>
            <a:r>
              <a:rPr kumimoji="0" lang="zh-TW" altLang="en-US" sz="4000">
                <a:ea typeface="標楷體" pitchFamily="65" charset="-120"/>
              </a:rPr>
              <a:t>觀點與</a:t>
            </a:r>
            <a:r>
              <a:rPr kumimoji="0" lang="zh-TW" altLang="en-US" sz="4000">
                <a:latin typeface="Times New Roman" pitchFamily="18" charset="0"/>
                <a:ea typeface="標楷體" pitchFamily="65" charset="-120"/>
              </a:rPr>
              <a:t>說法，</a:t>
            </a:r>
            <a:r>
              <a:rPr kumimoji="0" lang="zh-TW" altLang="en-US" sz="4000">
                <a:ea typeface="標楷體" pitchFamily="65" charset="-120"/>
              </a:rPr>
              <a:t>已</a:t>
            </a:r>
            <a:r>
              <a:rPr kumimoji="0" lang="zh-TW" altLang="en-US" sz="4000">
                <a:latin typeface="Times New Roman" pitchFamily="18" charset="0"/>
                <a:ea typeface="標楷體" pitchFamily="65" charset="-120"/>
              </a:rPr>
              <a:t>經突破了一般大眾所認為的宗教迷信之窠臼，而進入了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深層心理學、超心理學</a:t>
            </a:r>
            <a:r>
              <a:rPr kumimoji="0" lang="en-US" altLang="zh-TW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(parapsychology)</a:t>
            </a:r>
            <a:r>
              <a:rPr kumimoji="0" lang="zh-TW" altLang="en-US" sz="4000">
                <a:latin typeface="Times New Roman" pitchFamily="18" charset="0"/>
                <a:ea typeface="標楷體" pitchFamily="65" charset="-120"/>
              </a:rPr>
              <a:t>與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精神醫學</a:t>
            </a:r>
            <a:r>
              <a:rPr kumimoji="0" lang="zh-TW" altLang="en-US" sz="4000">
                <a:latin typeface="Times New Roman" pitchFamily="18" charset="0"/>
                <a:ea typeface="標楷體" pitchFamily="65" charset="-120"/>
              </a:rPr>
              <a:t>的研究探索領域。</a:t>
            </a:r>
          </a:p>
        </p:txBody>
      </p:sp>
      <p:pic>
        <p:nvPicPr>
          <p:cNvPr id="64515" name="Picture 4" descr="Other Lives, Other Selves - 1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404813"/>
            <a:ext cx="3786188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C75D8FA-05D1-42A0-AF15-06083E0BA2C0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0BE4218-AEF2-4C7D-BD23-6F854784DC4E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5792F49-1648-4645-92FF-EAECF7746D9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188" y="333375"/>
            <a:ext cx="40322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90000"/>
              </a:lnSpc>
              <a:buSzPct val="80000"/>
              <a:buFont typeface="Wingdings" pitchFamily="2" charset="2"/>
              <a:buNone/>
              <a:defRPr/>
            </a:pPr>
            <a:r>
              <a:rPr kumimoji="0" lang="zh-TW" altLang="en-US" sz="4000">
                <a:latin typeface="Times New Roman" pitchFamily="18" charset="0"/>
                <a:ea typeface="標楷體" pitchFamily="65" charset="-120"/>
              </a:rPr>
              <a:t>如今在</a:t>
            </a:r>
            <a:r>
              <a:rPr kumimoji="0"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心理諮商</a:t>
            </a:r>
            <a:r>
              <a:rPr kumimoji="0" lang="zh-TW" altLang="en-US" sz="4000">
                <a:latin typeface="Times New Roman" pitchFamily="18" charset="0"/>
                <a:ea typeface="標楷體" pitchFamily="65" charset="-120"/>
              </a:rPr>
              <a:t>與</a:t>
            </a:r>
            <a:r>
              <a:rPr kumimoji="0"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精神治療</a:t>
            </a:r>
            <a:r>
              <a:rPr kumimoji="0" lang="zh-TW" altLang="en-US" sz="4000">
                <a:latin typeface="Times New Roman" pitchFamily="18" charset="0"/>
                <a:ea typeface="標楷體" pitchFamily="65" charset="-120"/>
              </a:rPr>
              <a:t>的領域，由於</a:t>
            </a:r>
            <a:r>
              <a:rPr kumimoji="0"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催眠術</a:t>
            </a:r>
            <a:r>
              <a:rPr kumimoji="0" lang="zh-TW" altLang="en-US" sz="4000">
                <a:latin typeface="Times New Roman" pitchFamily="18" charset="0"/>
                <a:ea typeface="標楷體" pitchFamily="65" charset="-120"/>
              </a:rPr>
              <a:t>的應用而有</a:t>
            </a:r>
            <a:r>
              <a:rPr kumimoji="0"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跨越前世今生</a:t>
            </a:r>
            <a:r>
              <a:rPr kumimoji="0" lang="zh-TW" altLang="en-US" sz="4000">
                <a:latin typeface="Times New Roman" pitchFamily="18" charset="0"/>
                <a:ea typeface="標楷體" pitchFamily="65" charset="-120"/>
              </a:rPr>
              <a:t>的臨床報告：美國</a:t>
            </a:r>
            <a:r>
              <a:rPr kumimoji="0" lang="en-US" altLang="zh-TW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Brian Weiss</a:t>
            </a:r>
            <a:r>
              <a:rPr kumimoji="0" lang="zh-TW" altLang="en-US" sz="4000">
                <a:latin typeface="Times New Roman" pitchFamily="18" charset="0"/>
                <a:ea typeface="標楷體" pitchFamily="65" charset="-120"/>
              </a:rPr>
              <a:t>醫生所著的</a:t>
            </a:r>
            <a:r>
              <a:rPr kumimoji="0" lang="en-US" altLang="zh-TW" sz="40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Many Lives, Many Masters</a:t>
            </a:r>
            <a:r>
              <a:rPr kumimoji="0" lang="en-US" altLang="zh-TW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 (《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前世今生</a:t>
            </a:r>
            <a:r>
              <a:rPr kumimoji="0" lang="en-US" altLang="zh-TW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》)</a:t>
            </a:r>
            <a:r>
              <a:rPr kumimoji="0" lang="zh-TW" altLang="en-US" sz="4000">
                <a:latin typeface="Times New Roman" pitchFamily="18" charset="0"/>
                <a:ea typeface="標楷體" pitchFamily="65" charset="-120"/>
              </a:rPr>
              <a:t>，廣受社會大眾歡迎。</a:t>
            </a:r>
          </a:p>
        </p:txBody>
      </p:sp>
      <p:pic>
        <p:nvPicPr>
          <p:cNvPr id="62467" name="Picture 3" descr="many masters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49275"/>
            <a:ext cx="394017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96C84C8-FB99-4C5A-986A-E536F3F09F47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ADF1906-73E9-45F2-B13B-32EBE40973B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2395F4C-C520-4B00-8C8F-11080F1C8A1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66562" name="Picture 2" descr="After Death -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692150"/>
            <a:ext cx="3900488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 descr="Love Beyond Life - 1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692150"/>
            <a:ext cx="396240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A7AFE6D-F0F0-4BCE-AA78-8585D8F09CA8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69986" name="Picture 4" descr="http://ecx.images-amazon.com/images/I/31yJ4pSMaC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3238" y="333375"/>
            <a:ext cx="4146550" cy="61912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865282" name="Rectangle 2"/>
          <p:cNvSpPr>
            <a:spLocks noChangeArrowheads="1"/>
          </p:cNvSpPr>
          <p:nvPr/>
        </p:nvSpPr>
        <p:spPr bwMode="auto">
          <a:xfrm>
            <a:off x="395288" y="549275"/>
            <a:ext cx="3744912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kumimoji="0" lang="zh-TW" altLang="en-US" sz="48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有關輪迴轉世的</a:t>
            </a:r>
            <a:r>
              <a:rPr kumimoji="0" lang="zh-TW" altLang="en-US" sz="48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/>
            </a:r>
            <a:br>
              <a:rPr kumimoji="0" lang="zh-TW" altLang="en-US" sz="48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</a:br>
            <a:r>
              <a:rPr kumimoji="0" lang="zh-TW" altLang="en-US" sz="48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現代學術性研究報告</a:t>
            </a:r>
          </a:p>
        </p:txBody>
      </p:sp>
      <p:pic>
        <p:nvPicPr>
          <p:cNvPr id="169988" name="Picture 6" descr="Ian Stevens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835400"/>
            <a:ext cx="4033838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3285FF0-7EE5-4258-8D99-E7688D8BF2C7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663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765175"/>
            <a:ext cx="7775575" cy="5111750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伊安</a:t>
            </a:r>
            <a:r>
              <a:rPr lang="en-US" altLang="zh-TW" sz="400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‧</a:t>
            </a:r>
            <a:r>
              <a:rPr lang="zh-TW" altLang="en-US" sz="400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史帝文生 </a:t>
            </a:r>
            <a:r>
              <a:rPr lang="en-US" altLang="zh-TW" sz="4000" smtClean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en-US" altLang="zh-TW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Ian Stevenson, M.D.</a:t>
            </a:r>
            <a:r>
              <a:rPr lang="en-US" altLang="zh-TW" sz="4000" smtClean="0">
                <a:latin typeface="Times New Roman" pitchFamily="18" charset="0"/>
                <a:ea typeface="標楷體" pitchFamily="65" charset="-120"/>
              </a:rPr>
              <a:t>, 1918~2007)</a:t>
            </a:r>
            <a:r>
              <a:rPr lang="zh-TW" altLang="en-US" sz="4000" smtClean="0">
                <a:latin typeface="Times New Roman" pitchFamily="18" charset="0"/>
                <a:ea typeface="標楷體" pitchFamily="65" charset="-120"/>
              </a:rPr>
              <a:t>，美國維吉尼亞大學的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經神病學系教授</a:t>
            </a:r>
            <a:r>
              <a:rPr lang="zh-TW" altLang="en-US" sz="4000" smtClean="0">
                <a:latin typeface="Times New Roman" pitchFamily="18" charset="0"/>
                <a:ea typeface="標楷體" pitchFamily="65" charset="-120"/>
              </a:rPr>
              <a:t>，運用嚴謹的科學態度與方法研究輪迴轉世。他在世界各地從事「</a:t>
            </a:r>
            <a:r>
              <a:rPr lang="zh-TW" altLang="en-US" sz="400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兒童自發性的前世記憶研究</a:t>
            </a:r>
            <a:r>
              <a:rPr lang="zh-TW" altLang="en-US" sz="4000" smtClean="0">
                <a:latin typeface="Times New Roman" pitchFamily="18" charset="0"/>
                <a:ea typeface="標楷體" pitchFamily="65" charset="-120"/>
              </a:rPr>
              <a:t>」，直到他過世之前，累計的研究案例高達三千件。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6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6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6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6140</Words>
  <Application>Microsoft Office PowerPoint</Application>
  <PresentationFormat>如螢幕大小 (4:3)</PresentationFormat>
  <Paragraphs>393</Paragraphs>
  <Slides>100</Slides>
  <Notes>63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簡報設計範本</vt:lpstr>
      </vt:variant>
      <vt:variant>
        <vt:i4>1</vt:i4>
      </vt:variant>
      <vt:variant>
        <vt:lpstr>投影片標題</vt:lpstr>
      </vt:variant>
      <vt:variant>
        <vt:i4>100</vt:i4>
      </vt:variant>
    </vt:vector>
  </HeadingPairs>
  <TitlesOfParts>
    <vt:vector size="108" baseType="lpstr">
      <vt:lpstr>Arial</vt:lpstr>
      <vt:lpstr>新細明體</vt:lpstr>
      <vt:lpstr>Calibri</vt:lpstr>
      <vt:lpstr>標楷體</vt:lpstr>
      <vt:lpstr>Wingdings</vt:lpstr>
      <vt:lpstr>Times New Roman</vt:lpstr>
      <vt:lpstr>華康儷金黑</vt:lpstr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  <vt:lpstr>投影片 43</vt:lpstr>
      <vt:lpstr>投影片 44</vt:lpstr>
      <vt:lpstr>投影片 45</vt:lpstr>
      <vt:lpstr>投影片 46</vt:lpstr>
      <vt:lpstr>投影片 47</vt:lpstr>
      <vt:lpstr>投影片 48</vt:lpstr>
      <vt:lpstr>投影片 49</vt:lpstr>
      <vt:lpstr>投影片 50</vt:lpstr>
      <vt:lpstr>投影片 51</vt:lpstr>
      <vt:lpstr>(二) 為什麼 絕大多數現代人 都死得很痛苦？</vt:lpstr>
      <vt:lpstr>投影片 53</vt:lpstr>
      <vt:lpstr>投影片 54</vt:lpstr>
      <vt:lpstr>投影片 55</vt:lpstr>
      <vt:lpstr>投影片 56</vt:lpstr>
      <vt:lpstr>投影片 57</vt:lpstr>
      <vt:lpstr>投影片 58</vt:lpstr>
      <vt:lpstr>四、 「現代人無法善終」 的問題如何解套？</vt:lpstr>
      <vt:lpstr>投影片 60</vt:lpstr>
      <vt:lpstr>投影片 61</vt:lpstr>
      <vt:lpstr>投影片 62</vt:lpstr>
      <vt:lpstr>投影片 63</vt:lpstr>
      <vt:lpstr>投影片 64</vt:lpstr>
      <vt:lpstr>投影片 65</vt:lpstr>
      <vt:lpstr>投影片 66</vt:lpstr>
      <vt:lpstr>投影片 67</vt:lpstr>
      <vt:lpstr>投影片 68</vt:lpstr>
      <vt:lpstr>投影片 69</vt:lpstr>
      <vt:lpstr>投影片 70</vt:lpstr>
      <vt:lpstr>投影片 71</vt:lpstr>
      <vt:lpstr>投影片 72</vt:lpstr>
      <vt:lpstr>投影片 73</vt:lpstr>
      <vt:lpstr>投影片 74</vt:lpstr>
      <vt:lpstr>投影片 75</vt:lpstr>
      <vt:lpstr>投影片 76</vt:lpstr>
      <vt:lpstr>投影片 77</vt:lpstr>
      <vt:lpstr>數學概念的啟示</vt:lpstr>
      <vt:lpstr>投影片 79</vt:lpstr>
      <vt:lpstr>投影片 80</vt:lpstr>
      <vt:lpstr>投影片 81</vt:lpstr>
      <vt:lpstr>投影片 82</vt:lpstr>
      <vt:lpstr>投影片 83</vt:lpstr>
      <vt:lpstr>投影片 84</vt:lpstr>
      <vt:lpstr>投影片 85</vt:lpstr>
      <vt:lpstr>投影片 86</vt:lpstr>
      <vt:lpstr>投影片 87</vt:lpstr>
      <vt:lpstr>投影片 88</vt:lpstr>
      <vt:lpstr>投影片 89</vt:lpstr>
      <vt:lpstr>投影片 90</vt:lpstr>
      <vt:lpstr>投影片 91</vt:lpstr>
      <vt:lpstr>投影片 92</vt:lpstr>
      <vt:lpstr>投影片 93</vt:lpstr>
      <vt:lpstr>投影片 94</vt:lpstr>
      <vt:lpstr>投影片 95</vt:lpstr>
      <vt:lpstr>投影片 96</vt:lpstr>
      <vt:lpstr>投影片 97</vt:lpstr>
      <vt:lpstr>投影片 98</vt:lpstr>
      <vt:lpstr>投影片 99</vt:lpstr>
      <vt:lpstr>投影片 100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nhu</cp:lastModifiedBy>
  <cp:revision>112</cp:revision>
  <dcterms:created xsi:type="dcterms:W3CDTF">2015-12-21T07:30:43Z</dcterms:created>
  <dcterms:modified xsi:type="dcterms:W3CDTF">2017-11-14T11:21:12Z</dcterms:modified>
</cp:coreProperties>
</file>