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716" r:id="rId3"/>
    <p:sldId id="624" r:id="rId4"/>
    <p:sldId id="717" r:id="rId5"/>
    <p:sldId id="718" r:id="rId6"/>
    <p:sldId id="719" r:id="rId7"/>
    <p:sldId id="720" r:id="rId8"/>
    <p:sldId id="721" r:id="rId9"/>
    <p:sldId id="623" r:id="rId10"/>
    <p:sldId id="737" r:id="rId11"/>
    <p:sldId id="738" r:id="rId12"/>
    <p:sldId id="739" r:id="rId13"/>
    <p:sldId id="740" r:id="rId14"/>
    <p:sldId id="741" r:id="rId15"/>
    <p:sldId id="742" r:id="rId16"/>
    <p:sldId id="743" r:id="rId17"/>
    <p:sldId id="744" r:id="rId18"/>
    <p:sldId id="745" r:id="rId19"/>
    <p:sldId id="746" r:id="rId20"/>
    <p:sldId id="630" r:id="rId21"/>
    <p:sldId id="722" r:id="rId22"/>
    <p:sldId id="723" r:id="rId23"/>
    <p:sldId id="724" r:id="rId24"/>
    <p:sldId id="725" r:id="rId25"/>
    <p:sldId id="726" r:id="rId26"/>
    <p:sldId id="727" r:id="rId27"/>
    <p:sldId id="728" r:id="rId28"/>
    <p:sldId id="635" r:id="rId29"/>
    <p:sldId id="729" r:id="rId30"/>
    <p:sldId id="730" r:id="rId31"/>
    <p:sldId id="638" r:id="rId32"/>
    <p:sldId id="639" r:id="rId33"/>
    <p:sldId id="640" r:id="rId34"/>
    <p:sldId id="731" r:id="rId35"/>
    <p:sldId id="732" r:id="rId36"/>
    <p:sldId id="733" r:id="rId37"/>
    <p:sldId id="734" r:id="rId38"/>
    <p:sldId id="735" r:id="rId39"/>
    <p:sldId id="736" r:id="rId40"/>
    <p:sldId id="644" r:id="rId41"/>
    <p:sldId id="645" r:id="rId42"/>
    <p:sldId id="646" r:id="rId43"/>
    <p:sldId id="751" r:id="rId44"/>
    <p:sldId id="647" r:id="rId45"/>
    <p:sldId id="747" r:id="rId46"/>
    <p:sldId id="748" r:id="rId47"/>
    <p:sldId id="749" r:id="rId48"/>
    <p:sldId id="750" r:id="rId49"/>
    <p:sldId id="651" r:id="rId50"/>
    <p:sldId id="652" r:id="rId51"/>
    <p:sldId id="752" r:id="rId52"/>
    <p:sldId id="654" r:id="rId53"/>
    <p:sldId id="753" r:id="rId54"/>
    <p:sldId id="754" r:id="rId55"/>
    <p:sldId id="755" r:id="rId56"/>
    <p:sldId id="756" r:id="rId57"/>
    <p:sldId id="757" r:id="rId58"/>
    <p:sldId id="758" r:id="rId59"/>
    <p:sldId id="658" r:id="rId60"/>
    <p:sldId id="659" r:id="rId61"/>
    <p:sldId id="791" r:id="rId62"/>
    <p:sldId id="792" r:id="rId63"/>
    <p:sldId id="660" r:id="rId64"/>
    <p:sldId id="793" r:id="rId65"/>
    <p:sldId id="661" r:id="rId66"/>
    <p:sldId id="794" r:id="rId67"/>
    <p:sldId id="662" r:id="rId68"/>
    <p:sldId id="785" r:id="rId69"/>
    <p:sldId id="786" r:id="rId70"/>
    <p:sldId id="787" r:id="rId71"/>
    <p:sldId id="788" r:id="rId72"/>
    <p:sldId id="789" r:id="rId73"/>
    <p:sldId id="790" r:id="rId74"/>
    <p:sldId id="665" r:id="rId75"/>
    <p:sldId id="759" r:id="rId76"/>
    <p:sldId id="760" r:id="rId77"/>
    <p:sldId id="761" r:id="rId78"/>
    <p:sldId id="762" r:id="rId79"/>
    <p:sldId id="763" r:id="rId80"/>
    <p:sldId id="764" r:id="rId81"/>
    <p:sldId id="765" r:id="rId82"/>
    <p:sldId id="766" r:id="rId83"/>
    <p:sldId id="767" r:id="rId84"/>
    <p:sldId id="768" r:id="rId85"/>
    <p:sldId id="769" r:id="rId86"/>
    <p:sldId id="770" r:id="rId87"/>
    <p:sldId id="771" r:id="rId88"/>
    <p:sldId id="772" r:id="rId89"/>
    <p:sldId id="773" r:id="rId90"/>
    <p:sldId id="774" r:id="rId91"/>
    <p:sldId id="775" r:id="rId92"/>
    <p:sldId id="776" r:id="rId93"/>
    <p:sldId id="777" r:id="rId94"/>
    <p:sldId id="778" r:id="rId95"/>
    <p:sldId id="779" r:id="rId96"/>
    <p:sldId id="780" r:id="rId97"/>
    <p:sldId id="781" r:id="rId98"/>
    <p:sldId id="782" r:id="rId99"/>
    <p:sldId id="783" r:id="rId100"/>
    <p:sldId id="784" r:id="rId10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009900"/>
    <a:srgbClr val="CC6600"/>
    <a:srgbClr val="FF9900"/>
    <a:srgbClr val="0033CC"/>
    <a:srgbClr val="364ADE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5" autoAdjust="0"/>
  </p:normalViewPr>
  <p:slideViewPr>
    <p:cSldViewPr>
      <p:cViewPr varScale="1">
        <p:scale>
          <a:sx n="50" d="100"/>
          <a:sy n="50" d="100"/>
        </p:scale>
        <p:origin x="-8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18C55A21-01ED-4FEC-B316-88BEA40D3661}" type="datetimeFigureOut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36D576AF-C6AD-46CB-B5B4-56EB26B5E6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F13A43-D7F4-4DC9-9755-606F0FA65813}" type="slidenum">
              <a:rPr lang="en-US" altLang="zh-TW" sz="1200">
                <a:latin typeface="Times New Roman" pitchFamily="18" charset="0"/>
              </a:rPr>
              <a:pPr algn="r"/>
              <a:t>59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7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C78268-644F-482D-90D5-0BC98BDA3EF0}" type="slidenum">
              <a:rPr kumimoji="0" lang="zh-TW" altLang="en-US" sz="1200">
                <a:latin typeface="+mn-lt"/>
                <a:ea typeface="+mn-ea"/>
              </a:rPr>
              <a:pPr algn="r">
                <a:defRPr/>
              </a:pPr>
              <a:t>95</a:t>
            </a:fld>
            <a:endParaRPr kumimoji="0" lang="en-US" altLang="zh-TW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7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F2A170A-A01C-49B9-A705-0D781F2E4C13}" type="slidenum">
              <a:rPr kumimoji="0" lang="zh-TW" altLang="en-US" sz="1200">
                <a:latin typeface="+mn-lt"/>
                <a:ea typeface="+mn-ea"/>
              </a:rPr>
              <a:pPr algn="r">
                <a:defRPr/>
              </a:pPr>
              <a:t>96</a:t>
            </a:fld>
            <a:endParaRPr kumimoji="0" lang="en-US" altLang="zh-TW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EC4D28-C0FE-4FCB-9725-E76B87B7D25B}" type="slidenum">
              <a:rPr lang="zh-TW" altLang="en-US" sz="1200"/>
              <a:pPr algn="r"/>
              <a:t>98</a:t>
            </a:fld>
            <a:endParaRPr lang="en-US" altLang="zh-TW" sz="12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75108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E51C14-FC5F-4615-966F-5F73CD9FEC7D}" type="slidenum">
              <a:rPr lang="zh-TW" altLang="en-US" sz="1200"/>
              <a:pPr algn="r"/>
              <a:t>98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899F52-8FA3-421E-9737-80E67C626196}" type="slidenum">
              <a:rPr lang="zh-TW" altLang="en-US" sz="1200"/>
              <a:pPr algn="r"/>
              <a:t>99</a:t>
            </a:fld>
            <a:endParaRPr lang="en-US" altLang="zh-TW" sz="1200"/>
          </a:p>
        </p:txBody>
      </p:sp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81CDE7-3C39-4D5A-A32B-E262DE44EC03}" type="slidenum">
              <a:rPr lang="en-US" altLang="zh-TW" sz="1200">
                <a:latin typeface="Times New Roman" pitchFamily="18" charset="0"/>
              </a:rPr>
              <a:pPr algn="r"/>
              <a:t>99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77157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29D78F-922E-45AA-91CA-047D55C37E02}" type="slidenum">
              <a:rPr lang="zh-TW" altLang="en-US" sz="1200"/>
              <a:pPr algn="r"/>
              <a:t>99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8C6AB1-96A4-4584-A814-8C4685D1A179}" type="slidenum">
              <a:rPr lang="zh-TW" altLang="en-US" sz="1200"/>
              <a:pPr algn="r"/>
              <a:t>100</a:t>
            </a:fld>
            <a:endParaRPr lang="en-US" altLang="zh-TW" sz="1200"/>
          </a:p>
        </p:txBody>
      </p:sp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F71D0E-6760-4FB3-A95E-50F9AA234DE5}" type="slidenum">
              <a:rPr lang="en-US" altLang="zh-TW" sz="1200">
                <a:latin typeface="Times New Roman" pitchFamily="18" charset="0"/>
              </a:rPr>
              <a:pPr algn="r"/>
              <a:t>100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79205" name="投影片編號版面配置區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9AD774-6430-4FBF-A1B3-38B3B4781EE7}" type="slidenum">
              <a:rPr lang="zh-TW" altLang="en-US" sz="1200"/>
              <a:pPr algn="r"/>
              <a:t>100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8858-0FC4-4051-BF40-F336E5803E30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4AAC-3FD6-45D6-817F-75EE490226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B6D7-2144-4D9A-9B12-E24DEFCFC43D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2DFC-6E88-4FD4-99C8-29C76DB4CF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2167-FAE3-4FDF-8943-11D46C79A9E9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D320-57AB-4B52-B6C8-71B7C93678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5E51-DC02-4270-9DA4-8CF635364046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CE5B-63CB-4F01-AF3E-B2844B7891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F68F-E71B-4660-B973-5DC846568DBC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EE6A-B669-4526-9A7D-92B5E6B9BF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8E92-B57D-4712-ABE1-D740B6A9CED2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8CD9-B07E-4B0E-B225-CDC14876E9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C447-B9D5-45A8-85DF-D615B2543361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43C1-C9C7-4278-8912-0E5429D73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FA4E-7C5A-442F-AE8D-7AB4E1006793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F175-2A2A-4D21-B77B-951854F2AD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3B66-663B-42A1-9B9E-E98BDBB2ED83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95C5-4037-4869-B22A-24D28D0308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3B6A-E56E-4FE9-98CC-9D00D990ED2D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692E-B412-45FF-BDD2-FEB0446A2D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3F1D074D-100F-4151-8318-5BB84A8F2751}" type="datetime1">
              <a:rPr lang="zh-TW" altLang="en-US"/>
              <a:pPr>
                <a:defRPr/>
              </a:pPr>
              <a:t>2017/11/20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C85709E-AFC7-49A0-85EE-1B1C753A61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850" y="836613"/>
            <a:ext cx="8496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從生命永續觀點看</a:t>
            </a:r>
            <a: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現代醫學所面臨的</a:t>
            </a:r>
            <a: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zh-TW" altLang="en-US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zh-TW" sz="6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困境、挑戰與希望</a:t>
            </a:r>
            <a:endParaRPr lang="en-US" altLang="zh-TW" sz="6000">
              <a:solidFill>
                <a:srgbClr val="364ADE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5" name="副標題 2"/>
          <p:cNvSpPr>
            <a:spLocks/>
          </p:cNvSpPr>
          <p:nvPr/>
        </p:nvSpPr>
        <p:spPr bwMode="auto">
          <a:xfrm>
            <a:off x="1331913" y="4365625"/>
            <a:ext cx="6553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佛光山寺副住持</a:t>
            </a:r>
          </a:p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南華大學專任教授</a:t>
            </a:r>
          </a:p>
          <a:p>
            <a:pPr algn="ctr">
              <a:buFont typeface="Arial" charset="0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慧開法師編講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033FC1-A033-4A2C-B757-BC502A7E915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B00F21-5049-434A-A637-13F2FBB734A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72494A-DD5F-4332-8C35-6A7EC83F69D9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908050"/>
            <a:ext cx="78486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問題一：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	我們身為現代人，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如何能夠「善終」？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時至今日，「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善終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」不但仍舊是個大哉問，而且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愈來愈困難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為什麼？原因何在？如何能夠改進？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F434786-9ECD-4199-A8CE-5FD8272FB5A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763588"/>
            <a:ext cx="7489825" cy="5257800"/>
          </a:xfrm>
        </p:spPr>
        <p:txBody>
          <a:bodyPr anchor="ctr"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透過嚴謹的研究方法與步驟， 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1966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年他出版了 </a:t>
            </a:r>
            <a:r>
              <a:rPr lang="en-US" altLang="zh-TW" sz="4000" i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Twenty Cases Suggestive of Reincarnation</a:t>
            </a:r>
            <a:r>
              <a:rPr lang="en-US" altLang="zh-TW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二十案例示輪迴</a:t>
            </a:r>
            <a:r>
              <a:rPr lang="en-US" altLang="zh-TW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》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一書，引起了西方學術界的震驚與熱烈的討論，可說是當今世界研究「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輪迴轉世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」此一領域中最具學術價值和權威性的參考文獻。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8A07E4-2678-40B1-88B4-A93DBFE70C4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D1CFFC-7CA6-4926-9F92-6D67F65F5E1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587A71-1CE4-4461-96C2-DA41BCE834DE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4213" y="836613"/>
            <a:ext cx="7848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問題二：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有一天，當我們不得不面對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年邁親人的生死情境</a:t>
            </a:r>
            <a:r>
              <a:rPr kumimoji="0" lang="zh-TW" altLang="en-US" sz="4000">
                <a:ea typeface="標楷體" pitchFamily="65" charset="-120"/>
              </a:rPr>
              <a:t>時，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家人究竟能夠為臨終的親人做些甚麼？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應該</a:t>
            </a:r>
            <a:r>
              <a:rPr kumimoji="0" lang="zh-TW" altLang="en-US" sz="4000">
                <a:ea typeface="標楷體" pitchFamily="65" charset="-120"/>
              </a:rPr>
              <a:t>做些甚麼？以及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不該</a:t>
            </a:r>
            <a:r>
              <a:rPr kumimoji="0" lang="zh-TW" altLang="en-US" sz="4000">
                <a:ea typeface="標楷體" pitchFamily="65" charset="-120"/>
              </a:rPr>
              <a:t>做些甚麼？</a:t>
            </a:r>
            <a:endParaRPr kumimoji="0" lang="en-US" altLang="zh-TW" sz="4000"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E06D21-6CC0-49B9-A6E2-8BA8D3D7DD5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05DBF3-0861-44F2-8981-65EC9C44456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DE1265-5830-46B7-B8EB-70699172DFDC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12775" y="836613"/>
            <a:ext cx="79200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問題三：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當醫療團隊不得不面對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末期病人的生死情境</a:t>
            </a:r>
            <a:r>
              <a:rPr kumimoji="0" lang="zh-TW" altLang="en-US" sz="4000">
                <a:ea typeface="標楷體" pitchFamily="65" charset="-120"/>
              </a:rPr>
              <a:t>時，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醫護人員究竟能夠做些甚麼？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應該</a:t>
            </a:r>
            <a:r>
              <a:rPr kumimoji="0" lang="zh-TW" altLang="en-US" sz="4000">
                <a:ea typeface="標楷體" pitchFamily="65" charset="-120"/>
              </a:rPr>
              <a:t>做些甚麼？以及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不該</a:t>
            </a:r>
            <a:r>
              <a:rPr kumimoji="0" lang="zh-TW" altLang="en-US" sz="4000">
                <a:ea typeface="標楷體" pitchFamily="65" charset="-120"/>
              </a:rPr>
              <a:t>做些甚麼？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D7B86F-CDF9-4E93-9172-9CBE1D158E6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FD212A-1575-468E-A7E6-B2513D5EB0A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51A7D3-280A-43BA-A5AB-E7A0A79C5A68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12775" y="1052513"/>
            <a:ext cx="79200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問題四：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在關鍵時刻，醫療團隊與病人家屬應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如何共同面對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生命的終極課題與終極關懷？</a:t>
            </a:r>
            <a:endParaRPr kumimoji="0" lang="en-US" altLang="zh-TW" sz="400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9B74E2-A139-4023-A699-472F50B7ECE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75A550-6192-4C66-874C-EEBCD6F82A2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0E5808-4452-4737-9CF6-14917990887D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82625" y="693738"/>
            <a:ext cx="77771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問題五：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生命的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終極安頓</a:t>
            </a:r>
            <a:r>
              <a:rPr kumimoji="0" lang="zh-TW" altLang="en-US" sz="4000">
                <a:ea typeface="標楷體" pitchFamily="65" charset="-120"/>
              </a:rPr>
              <a:t>與死亡的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終極超克</a:t>
            </a:r>
            <a:r>
              <a:rPr kumimoji="0" lang="zh-TW" altLang="en-US" sz="4000"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已經遠遠超過現代科技的極限，而屬於靈性探索與心靈成長的層次，</a:t>
            </a:r>
            <a:r>
              <a:rPr kumimoji="0" lang="zh-TW" altLang="en-US" sz="4000">
                <a:ea typeface="標楷體" pitchFamily="65" charset="-120"/>
              </a:rPr>
              <a:t>必須借助於人文哲思與宗教靈修，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我們是否能夠清楚地認知以及接受？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F05A211-1442-4D09-91CC-32D847791E0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CFB4B5-089A-4F93-A094-EFD0EC59846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8DA76F-FEF7-4F67-A9D6-631AA0D63635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84213" y="692150"/>
            <a:ext cx="77041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問題六：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4000">
                <a:ea typeface="標楷體" pitchFamily="65" charset="-120"/>
              </a:rPr>
              <a:t>	當病人的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一期生命</a:t>
            </a:r>
            <a:r>
              <a:rPr kumimoji="0" lang="zh-TW" altLang="en-US" sz="4000">
                <a:ea typeface="標楷體" pitchFamily="65" charset="-120"/>
              </a:rPr>
              <a:t>即將落幕，而終究必須面對死亡的必然時，現代醫療科技與醫療團隊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究竟可以扮演甚麼樣的角色，</a:t>
            </a:r>
            <a:r>
              <a:rPr kumimoji="0" lang="zh-TW" altLang="en-US" sz="4000">
                <a:ea typeface="標楷體" pitchFamily="65" charset="-120"/>
              </a:rPr>
              <a:t>讓我們不但享有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生命的品質</a:t>
            </a:r>
            <a:r>
              <a:rPr kumimoji="0" lang="zh-TW" altLang="en-US" sz="4000">
                <a:ea typeface="標楷體" pitchFamily="65" charset="-120"/>
              </a:rPr>
              <a:t>，也擁有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死亡的品質</a:t>
            </a:r>
            <a:r>
              <a:rPr kumimoji="0" lang="zh-TW" altLang="en-US" sz="4000">
                <a:ea typeface="標楷體" pitchFamily="65" charset="-120"/>
              </a:rPr>
              <a:t>，讓我們不但能保持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生命的尊嚴</a:t>
            </a:r>
            <a:r>
              <a:rPr kumimoji="0" lang="zh-TW" altLang="en-US" sz="4000">
                <a:ea typeface="標楷體" pitchFamily="65" charset="-120"/>
              </a:rPr>
              <a:t>，也能維護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死亡的尊嚴？</a:t>
            </a:r>
            <a:endParaRPr kumimoji="0" lang="en-US" altLang="zh-TW" sz="40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6F451B-0F77-4683-8491-66E2AC57BC2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311E29-85B5-4D78-9E24-7100F7536CA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DF51A8-3466-4320-8A4E-C4404DAE3736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765175"/>
            <a:ext cx="77771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不可能阻止老化的來臨</a:t>
            </a:r>
            <a:r>
              <a:rPr kumimoji="0" lang="zh-TW" altLang="en-US" sz="4000">
                <a:ea typeface="標楷體" pitchFamily="65" charset="-120"/>
              </a:rPr>
              <a:t>，但是我們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可以減緩老化的速度</a:t>
            </a:r>
            <a:r>
              <a:rPr kumimoji="0" lang="zh-TW" altLang="en-US" sz="4000">
                <a:ea typeface="標楷體" pitchFamily="65" charset="-120"/>
              </a:rPr>
              <a:t>，及早預防老年癡呆、失智</a:t>
            </a:r>
            <a:r>
              <a:rPr kumimoji="0" lang="en-US" altLang="zh-TW" sz="4000">
                <a:ea typeface="標楷體" pitchFamily="65" charset="-120"/>
              </a:rPr>
              <a:t>…</a:t>
            </a:r>
            <a:r>
              <a:rPr kumimoji="0" lang="zh-TW" altLang="en-US" sz="4000">
                <a:ea typeface="標楷體" pitchFamily="65" charset="-120"/>
              </a:rPr>
              <a:t>等等。</a:t>
            </a:r>
          </a:p>
          <a:p>
            <a:pPr marL="360363" indent="-360363" eaLnBrk="0" hangingPunct="0">
              <a:lnSpc>
                <a:spcPct val="9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不可能完全阻止個體疾病的發生</a:t>
            </a:r>
            <a:r>
              <a:rPr kumimoji="0" lang="zh-TW" altLang="en-US" sz="4000">
                <a:ea typeface="標楷體" pitchFamily="65" charset="-120"/>
              </a:rPr>
              <a:t>，但是我們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可以預防疾病的感染、惡化、擴大及蔓延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E3B13E-CAED-4416-8DC6-D50AD5D9B69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A47686-D830-4CAF-A9B8-5E88E3DDF67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9F35AF-C18A-4D91-9B92-EB3C9125D4AF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1123950"/>
            <a:ext cx="77755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我們雖然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不能阻止死亡的來臨</a:t>
            </a:r>
            <a:r>
              <a:rPr kumimoji="0" lang="zh-TW" altLang="en-US" sz="4000">
                <a:ea typeface="標楷體" pitchFamily="65" charset="-120"/>
              </a:rPr>
              <a:t>，但是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可以及早準備，具足善終與往生的資糧，超克死亡的恐懼及焦慮</a:t>
            </a:r>
            <a:r>
              <a:rPr kumimoji="0" lang="zh-TW" altLang="en-US" sz="4000">
                <a:ea typeface="標楷體" pitchFamily="65" charset="-120"/>
              </a:rPr>
              <a:t>，臨命終時能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預知時至，所作皆辦，身無病苦，心無罣礙，安然如願往生到個人信仰上或心目中的歸宿</a:t>
            </a:r>
            <a:r>
              <a:rPr kumimoji="0" lang="zh-TW" altLang="en-US" sz="4000">
                <a:solidFill>
                  <a:schemeClr val="folHlink"/>
                </a:solidFill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BF97BF-BF2B-4C22-BC86-CDF08C51C8F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A444B4-CA81-4BD2-A13C-B2B938B9EB5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74CB8F-BB45-4208-9A8E-4376E671D914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2775" y="476250"/>
            <a:ext cx="77755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我們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絕對肯定現代醫療科技的進步與其療癒功能，以及醫護人員對社會大眾的貢獻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同時，我們也必須清楚地認知，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現代醫療科技無論如何的進步，生命終究必須面對死亡</a:t>
            </a:r>
            <a:r>
              <a:rPr kumimoji="0" lang="zh-TW" altLang="en-US" sz="4000">
                <a:ea typeface="標楷體" pitchFamily="65" charset="-120"/>
              </a:rPr>
              <a:t>，所以我們也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必須深刻地反思現代醫療科技的極限，以及在面對死亡課題時，其更進一步轉化的可能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F59924-9941-4FE0-A85F-77404B3DAFA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A6C87A-6D33-446B-A24C-79710F1393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71993B-99FE-447A-A330-49C861FB2CCF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763588"/>
            <a:ext cx="77755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但是我們也一定要清楚地認知：生命與死亡的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終極超克與安頓</a:t>
            </a:r>
            <a:r>
              <a:rPr kumimoji="0" lang="zh-TW" altLang="en-US" sz="4000">
                <a:ea typeface="標楷體" pitchFamily="65" charset="-120"/>
              </a:rPr>
              <a:t>，已經遠遠超過科技的極限，而是屬於心靈的層次，所以不能完全仰賴科技，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必須回歸到靈性關懷的層面，才能生死兩相安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0D71E9-412C-4396-96B7-8EB1F9B153F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4338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717925"/>
            <a:ext cx="47101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765175"/>
            <a:ext cx="8064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8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楔子</a:t>
            </a:r>
            <a:endParaRPr lang="zh-TW" altLang="en-US" sz="660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9C52A6-D4D8-4298-ABC8-714C5418660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142C17-21F6-4535-B0D1-8C920B838E7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4034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573463"/>
            <a:ext cx="4710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60977-496B-4633-B67C-01388E6252A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431800" y="765175"/>
            <a:ext cx="83169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二、</a:t>
            </a:r>
            <a:b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生命與死亡定義</a:t>
            </a:r>
            <a:b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的再省思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A606E4-7F77-487C-BE5A-5CC81FA9973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D18C92-B37C-4B9C-8897-A4199AEE559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8BBC6B-BB14-477C-9C4B-F5A1768331AA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909638"/>
            <a:ext cx="77771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在已故傅偉勳教授所構思的「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臨終精神醫學與精神治療</a:t>
            </a:r>
            <a:r>
              <a:rPr kumimoji="0" lang="zh-TW" altLang="en-US" sz="4000">
                <a:ea typeface="標楷體" pitchFamily="65" charset="-120"/>
              </a:rPr>
              <a:t>」中，涉及醫藥倫理與科學、哲學、死亡學以及宗教學</a:t>
            </a:r>
            <a:r>
              <a:rPr kumimoji="0" lang="en-US" altLang="zh-TW" sz="4000">
                <a:ea typeface="標楷體" pitchFamily="65" charset="-120"/>
              </a:rPr>
              <a:t>(</a:t>
            </a:r>
            <a:r>
              <a:rPr kumimoji="0" lang="zh-TW" altLang="en-US" sz="4000">
                <a:ea typeface="標楷體" pitchFamily="65" charset="-120"/>
              </a:rPr>
              <a:t>或神學</a:t>
            </a:r>
            <a:r>
              <a:rPr kumimoji="0" lang="en-US" altLang="zh-TW" sz="4000">
                <a:ea typeface="標楷體" pitchFamily="65" charset="-120"/>
              </a:rPr>
              <a:t>)</a:t>
            </a:r>
            <a:r>
              <a:rPr kumimoji="0" lang="zh-TW" altLang="en-US" sz="4000">
                <a:ea typeface="標楷體" pitchFamily="65" charset="-120"/>
              </a:rPr>
              <a:t>相關聯的一項重大問題</a:t>
            </a:r>
            <a:r>
              <a:rPr kumimoji="0" lang="en-US" altLang="zh-TW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4000">
                <a:ea typeface="標楷體" pitchFamily="65" charset="-120"/>
              </a:rPr>
              <a:t>即是：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B04126-18E1-441C-AE7A-139AEB07935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CEBAE3-D526-49E9-854C-25B72C68FE3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832FB8-47D3-4F2B-8CBF-D0C4623480DF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1198563"/>
            <a:ext cx="77041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什麼是死亡 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(What is death)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？</a:t>
            </a:r>
          </a:p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「死亡」的定義是什麼？</a:t>
            </a:r>
          </a:p>
          <a:p>
            <a:pPr marL="363538" indent="-363538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針對這個問題，傅氏也提出一些相當深刻的反省：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78E5EC-360D-4DE9-8D88-4B28E2F6FBB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04FDE4-E924-47DF-B9B6-6003D20B412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EB9C0D-4C27-428C-B61C-AFF1689E3020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620713"/>
            <a:ext cx="7775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傳統以來，約定俗成的通行看法是：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「肉體的死亡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(physical death)</a:t>
            </a:r>
            <a:r>
              <a:rPr kumimoji="0" lang="zh-TW" altLang="en-US" sz="4000">
                <a:ea typeface="標楷體" pitchFamily="65" charset="-120"/>
              </a:rPr>
              <a:t>就是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</a:t>
            </a:r>
            <a:r>
              <a:rPr kumimoji="0" lang="zh-TW" altLang="en-US" sz="4000">
                <a:ea typeface="標楷體" pitchFamily="65" charset="-120"/>
              </a:rPr>
              <a:t>」，別無他解的可能，亦無必要。但是，自二次大戰後，隨著生活品質的不斷提高與要求，所謂「生活品質」也無形中包含了「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的尊嚴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品質</a:t>
            </a:r>
            <a:r>
              <a:rPr kumimoji="0" lang="zh-TW" altLang="en-US" sz="4000">
                <a:ea typeface="標楷體" pitchFamily="65" charset="-120"/>
              </a:rPr>
              <a:t>」，這就引起了對於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死亡意義</a:t>
            </a:r>
            <a:r>
              <a:rPr kumimoji="0" lang="zh-TW" altLang="en-US" sz="4000">
                <a:ea typeface="標楷體" pitchFamily="65" charset="-120"/>
              </a:rPr>
              <a:t>的重新探討 。</a:t>
            </a:r>
            <a:r>
              <a:rPr kumimoji="0" lang="en-US" altLang="zh-TW" sz="4000">
                <a:ea typeface="標楷體" pitchFamily="65" charset="-120"/>
              </a:rPr>
              <a:t>(</a:t>
            </a:r>
            <a:r>
              <a:rPr kumimoji="0" lang="zh-TW" altLang="en-US" sz="4000">
                <a:ea typeface="標楷體" pitchFamily="65" charset="-120"/>
              </a:rPr>
              <a:t>傅偉勳，</a:t>
            </a:r>
            <a:r>
              <a:rPr kumimoji="0" lang="en-US" altLang="zh-TW" sz="4000">
                <a:ea typeface="標楷體" pitchFamily="65" charset="-120"/>
              </a:rPr>
              <a:t>1993)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2165D59-22B0-4A56-818C-8BC9F365ABD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B0265E-2244-40E7-A143-3D0718A4954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039693-4DAB-4FB7-BB48-F2006D1FCE17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2775" y="836613"/>
            <a:ext cx="79200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在歐、美、日等先進國家以及台灣，愈來愈多的人們都對「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死亡是什麼</a:t>
            </a:r>
            <a:r>
              <a:rPr kumimoji="0" lang="zh-TW" altLang="en-US" sz="4000">
                <a:ea typeface="標楷體" pitchFamily="65" charset="-120"/>
              </a:rPr>
              <a:t>」表示關注，而從科學、哲學等等觀點，極力主張「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(brain death)</a:t>
            </a:r>
            <a:r>
              <a:rPr kumimoji="0" lang="zh-TW" altLang="en-US" sz="4000">
                <a:ea typeface="標楷體" pitchFamily="65" charset="-120"/>
              </a:rPr>
              <a:t>」以及植物人狀態就已算是「死亡」的人，也愈來愈多。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0BEA69-589B-4A41-8D59-61CA0B6CC34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C40011-0AA2-4342-A3BE-479A320D7FC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97C34E-7DDB-4E99-BB77-92FF9F50AFB4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692150"/>
            <a:ext cx="77771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但直至今日，仍無共識或定論，尤其在歐美各國，由於傳統以來的神學影響，許多宗教界人士仍不願意接受偏向純科學意義的「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腦死即是死亡</a:t>
            </a:r>
            <a:r>
              <a:rPr kumimoji="0" lang="zh-TW" altLang="en-US" sz="4000">
                <a:ea typeface="標楷體" pitchFamily="65" charset="-120"/>
              </a:rPr>
              <a:t>」這個界定。</a:t>
            </a:r>
          </a:p>
          <a:p>
            <a:pPr marL="361950" indent="-361950" eaLnBrk="0" hangingPunct="0">
              <a:lnSpc>
                <a:spcPct val="95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en-US" altLang="zh-TW" sz="4000">
                <a:ea typeface="標楷體" pitchFamily="65" charset="-120"/>
              </a:rPr>
              <a:t>	(</a:t>
            </a:r>
            <a:r>
              <a:rPr kumimoji="0" lang="zh-TW" altLang="en-US" sz="4000">
                <a:ea typeface="標楷體" pitchFamily="65" charset="-120"/>
              </a:rPr>
              <a:t>傅偉勳，</a:t>
            </a:r>
            <a:r>
              <a:rPr kumimoji="0" lang="en-US" altLang="zh-TW" sz="4000">
                <a:ea typeface="標楷體" pitchFamily="65" charset="-120"/>
              </a:rPr>
              <a:t>1993)</a:t>
            </a:r>
            <a:endParaRPr kumimoji="0" lang="zh-TW" altLang="en-US" sz="4000"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7541CF-46BA-4015-8F70-7D9DB1B9DF6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77490A-3536-4C27-973E-0147F58BFAF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056876-C579-4382-8B74-D801D417EDF5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692150"/>
            <a:ext cx="77057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其實自古以來，無論東、西方文化對於「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</a:t>
            </a:r>
            <a:r>
              <a:rPr kumimoji="0" lang="zh-TW" altLang="en-US" sz="4000">
                <a:ea typeface="標楷體" pitchFamily="65" charset="-120"/>
              </a:rPr>
              <a:t>」與「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</a:t>
            </a:r>
            <a:r>
              <a:rPr kumimoji="0" lang="zh-TW" altLang="en-US" sz="4000">
                <a:ea typeface="標楷體" pitchFamily="65" charset="-120"/>
              </a:rPr>
              <a:t>」的看法原本就不只是侷限於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肉體的層次</a:t>
            </a:r>
            <a:r>
              <a:rPr kumimoji="0" lang="zh-TW" altLang="en-US" sz="4000">
                <a:ea typeface="標楷體" pitchFamily="65" charset="-120"/>
              </a:rPr>
              <a:t>來界定，還有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靈性的層次與向度</a:t>
            </a:r>
            <a:r>
              <a:rPr kumimoji="0" lang="zh-TW" altLang="en-US" sz="4000">
                <a:ea typeface="標楷體" pitchFamily="65" charset="-120"/>
              </a:rPr>
              <a:t>；因此，幾乎在各個文化傳統中都有「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死後生命</a:t>
            </a:r>
            <a:r>
              <a:rPr kumimoji="0" lang="zh-TW" altLang="en-US" sz="4000">
                <a:ea typeface="標楷體" pitchFamily="65" charset="-120"/>
              </a:rPr>
              <a:t>」與「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死後世界</a:t>
            </a:r>
            <a:r>
              <a:rPr kumimoji="0" lang="zh-TW" altLang="en-US" sz="4000">
                <a:ea typeface="標楷體" pitchFamily="65" charset="-120"/>
              </a:rPr>
              <a:t>」的說法與描述。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ABAFA0-26D4-4B7C-BF35-BEF0AE4D155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62EB67-FCA2-451A-9D1D-0980A21BE3F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24B7D5-9B03-4F8B-B53E-8AAAAD1AC2E2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188" y="835025"/>
            <a:ext cx="7777162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弔詭的是，及至科學昌盛而又醫學進步的現代文明，對於「生命」與「死亡」的看法反而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愈來愈窄化</a:t>
            </a:r>
            <a:r>
              <a:rPr kumimoji="0" lang="zh-TW" altLang="en-US" sz="4000">
                <a:ea typeface="標楷體" pitchFamily="65" charset="-120"/>
              </a:rPr>
              <a:t>，只是侷限在肉體軀殼來定義，「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靈性的層面</a:t>
            </a:r>
            <a:r>
              <a:rPr kumimoji="0" lang="zh-TW" altLang="en-US" sz="4000">
                <a:ea typeface="標楷體" pitchFamily="65" charset="-120"/>
              </a:rPr>
              <a:t>」幾乎被忽略、排除甚至抹煞了。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8CBEEA-6CD3-46F4-B9AA-49DA0EAAA872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39750" y="476250"/>
            <a:ext cx="81010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</a:t>
            </a: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現代醫學對於</a:t>
            </a:r>
            <a:b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生命與死亡的定義</a:t>
            </a:r>
            <a:r>
              <a:rPr kumimoji="0" lang="zh-TW" altLang="en-US" sz="6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zh-TW" alt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12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基本上是採取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「操作型定義」</a:t>
            </a:r>
            <a:endParaRPr kumimoji="0" lang="en-US" altLang="zh-TW" sz="54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943313-4295-4573-9D43-8FE8704B8E4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E25278-07DD-4E58-950F-4EED1C6860A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F0AC7E-EE75-43B7-8F0A-956D03C2A841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763588"/>
            <a:ext cx="77771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現代醫學對於生命的本質不作探討與處理，而針對生命的開始與結束，基本上是採取一種「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操作型定義</a:t>
            </a:r>
            <a:r>
              <a:rPr kumimoji="0" lang="zh-TW" altLang="en-US" sz="4000">
                <a:ea typeface="標楷體" pitchFamily="65" charset="-120"/>
              </a:rPr>
              <a:t>」，</a:t>
            </a:r>
            <a:r>
              <a:rPr kumimoji="0" lang="zh-TW" altLang="en-US" sz="40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亦即從醫療科技的運用及可操作的程度，來界定肉體生命的開始與結束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48F3CD-3C05-4262-B5CA-6364A80B81C8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074" name="Picture 2" descr="http://img.taopic.com/uploads/allimg/120211/6380-1202111923449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92166" y="4438792"/>
            <a:ext cx="3569883" cy="20104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6875" y="1125538"/>
            <a:ext cx="83518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尚書．洪範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en-US" altLang="zh-TW" sz="3600">
                <a:latin typeface="標楷體" pitchFamily="65" charset="-120"/>
                <a:ea typeface="標楷體" pitchFamily="65" charset="-120"/>
              </a:rPr>
              <a:t>─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五福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︰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壽、富、康寧、攸好德、考終命。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marL="358775" indent="-358775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此即「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五福臨門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」之出處，「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考終命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」即是「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善終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」，可見古人論人生福祉，兼顧生死，饒有深意。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4E0278-5735-4A99-8403-58CDFC96448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403C38-69D7-46D0-9D6B-C57D34EE2EE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173A7C-B6FC-46BA-A9F7-D93F2BD4BD75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4213" y="620713"/>
            <a:ext cx="77057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截至目前，「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</a:t>
            </a:r>
            <a:r>
              <a:rPr kumimoji="0" lang="zh-TW" altLang="en-US" sz="4000">
                <a:ea typeface="標楷體" pitchFamily="65" charset="-120"/>
              </a:rPr>
              <a:t>」是最先進的死亡定義；已故傅偉勳教授卻點出：「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腦死即是死亡</a:t>
            </a:r>
            <a:r>
              <a:rPr kumimoji="0" lang="zh-TW" altLang="en-US" sz="4000">
                <a:ea typeface="標楷體" pitchFamily="65" charset="-120"/>
              </a:rPr>
              <a:t>」這種偏向純科學意義界定的侷限性，即使在歐美也仍然有許多宗教界人士提出質疑而不願意接受。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ea typeface="標楷體" pitchFamily="65" charset="-120"/>
              </a:rPr>
              <a:t>對於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死亡的定義</a:t>
            </a:r>
            <a:r>
              <a:rPr kumimoji="0" lang="zh-TW" altLang="en-US" sz="4000">
                <a:ea typeface="標楷體" pitchFamily="65" charset="-120"/>
              </a:rPr>
              <a:t>，他認為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有必要重新探討</a:t>
            </a:r>
            <a:r>
              <a:rPr kumimoji="0" lang="zh-TW" altLang="en-US" sz="400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E83C5C-D30A-4E32-9CFA-A84C5C4C996F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5538" name="Picture 2" descr="http://cdn.kingstone.com.tw/cvlife/images/product/30800/3080000006039/308000000603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413" y="4562475"/>
            <a:ext cx="2857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755650" y="404813"/>
            <a:ext cx="74882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二</a:t>
            </a: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面對死亡的思考</a:t>
            </a:r>
            <a:b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超克狹隘的</a:t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生命觀與死亡觀</a:t>
            </a:r>
            <a:r>
              <a:rPr kumimoji="0" lang="zh-TW" altLang="en-US" sz="5400">
                <a:solidFill>
                  <a:srgbClr val="0033CC"/>
                </a:solidFill>
              </a:rPr>
              <a:t> </a:t>
            </a: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kumimoji="0" lang="en-US" altLang="zh-TW" sz="5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 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以</a:t>
            </a:r>
            <a:r>
              <a:rPr kumimoji="0" lang="en-US" altLang="zh-TW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Steve Jobs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為例</a:t>
            </a:r>
            <a:endParaRPr kumimoji="0" lang="en-US" altLang="zh-TW" sz="54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723C00-2DCC-42E6-B8B0-F40C4BC6052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7586" name="Picture 6" descr="下載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7338"/>
            <a:ext cx="705643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3850" y="4941888"/>
            <a:ext cx="84248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lnSpc>
                <a:spcPct val="9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2005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年，</a:t>
            </a: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賈伯斯</a:t>
            </a:r>
            <a:r>
              <a:rPr kumimoji="0" lang="en-US" altLang="zh-TW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(Apple CEO Steve Jobs)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應邀到史丹佛大學對畢業生演講，他特別談到了死亡。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44D4B2-F318-439C-BF0F-956BB2356AD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3850" y="692150"/>
            <a:ext cx="84963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賈伯斯</a:t>
            </a:r>
            <a:r>
              <a:rPr kumimoji="0" lang="zh-TW" altLang="en-US" sz="3600">
                <a:ea typeface="標楷體" pitchFamily="65" charset="-120"/>
              </a:rPr>
              <a:t>說道：</a:t>
            </a:r>
          </a:p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ea typeface="標楷體" pitchFamily="65" charset="-120"/>
              </a:rPr>
              <a:t>No one wants to die. Even people who want to go to heaven don’t want to die to get there.</a:t>
            </a:r>
          </a:p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ea typeface="標楷體" pitchFamily="65" charset="-120"/>
              </a:rPr>
              <a:t>And yet death is the destination we all share. No one has ever escaped it.</a:t>
            </a:r>
          </a:p>
          <a:p>
            <a:pPr marL="360363" indent="-360363" eaLnBrk="0" hangingPunct="0"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3600">
                <a:ea typeface="標楷體" pitchFamily="65" charset="-120"/>
              </a:rPr>
              <a:t>And that is as it should be, because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Death is </a:t>
            </a:r>
            <a:r>
              <a:rPr kumimoji="0" lang="en-US" altLang="zh-TW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very likely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the single best invention of Life. It is Life's change agent</a:t>
            </a:r>
            <a:r>
              <a:rPr kumimoji="0" lang="en-US" altLang="zh-TW" sz="3600">
                <a:ea typeface="標楷體" pitchFamily="65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197E6F-4654-4300-84C2-8B2E90E9984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A0F7BB-5CD5-47CB-B354-202C310AFBE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7B3124-CD41-4928-BE9D-EED588DCED0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Steve Jobs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的話觸及到生死問題的核心，也很認真地面對死亡，但是不夠徹底。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他只說到：「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死亡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很可能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是生命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唯一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最好的發明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」我認為他說得不夠徹底。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8BA37F-1B01-4291-8676-E8D48F2FC2F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63D3B9-F01A-4C11-A395-2E1DC874AB6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78E5E6-BEA6-4811-BD75-F78F83F40B7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82625" y="692150"/>
            <a:ext cx="77771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但是接著他又說：「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死亡是生命的交替動力與改變機制。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」這句話我倒認為他說得極好。</a:t>
            </a:r>
          </a:p>
          <a:p>
            <a:pPr marL="360363" indent="-360363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其實，不只是「死亡」而已，更廣義地說：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「生、老、病、死」都是生命最好的發明，也都是生命的改變機制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EE55C5-7B00-424A-B73C-F25C64F9B03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FED61A-289B-46A8-96F1-92E6FD3F55D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E99851-A14C-4DA0-8BA8-A7A3F22667A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84213" y="908050"/>
            <a:ext cx="77755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在理性上，我們都能夠很清楚地認知：「生、老、病、死」一方面，是生命的改變機制，另一方面，同時也是生命的自然旋律與週期，就如同大自然「春、夏、秋、冬」四時運行一般。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1F8648-B628-46BE-8B84-06D1DE1C821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FE689B-7A3C-470F-B35C-98A418B4AEE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2DD33D-3545-468B-852F-93D239EACCE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12775" y="836613"/>
            <a:ext cx="792003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然而，當我們不得不面對生命的「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極限境況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」，連醫療科技也都束手無策時，絕大多數現代人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不論是家屬或者醫師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的反應是，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不斷地對抗病魔和死神，一味地延長病人有限的肉體生命現象，而一再地進行急救，直到耗盡病人的精神及體力為止。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C9E354-FD61-471C-9ED5-201E192B26C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DA91A1-0DA1-4761-B4C3-C0E5CB53BCE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8F2255-D602-4299-8F36-D93A73E55EC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84213" y="1484313"/>
            <a:ext cx="77057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就是因為上述這種錯誤的認知與作為，絕大多數的現代人都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死得很辛苦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，甚至於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死得很淒慘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距離善終的理想是很遙遠的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9D45A5-A4B9-4B88-B1CF-530D1CB58A8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324ADA-7E85-4B0C-98D3-8E1ED926010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BD3C01-C00F-4137-B80B-10991A2D7C4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9348" name="Rectangle 2"/>
          <p:cNvSpPr>
            <a:spLocks noChangeArrowheads="1"/>
          </p:cNvSpPr>
          <p:nvPr/>
        </p:nvSpPr>
        <p:spPr bwMode="auto">
          <a:xfrm>
            <a:off x="682625" y="549275"/>
            <a:ext cx="77771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因此，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我極力地主張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：如果已經確知親人面臨肉體生命的極限，就應該開導及鼓勵他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千萬不要浪費僅有的精神及體力在對抗病魔和死神上面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，而要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保留精神及體力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好好地「活著」準備「往生」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，不管時間長短，然後安然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「往生」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到個人信仰上或者心目中的歸宿。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文教館簡報\圖庫\20140210171606898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204098" y="2816444"/>
            <a:ext cx="4696318" cy="375705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8" y="620713"/>
            <a:ext cx="7921625" cy="38163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終極奧祕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就蘊藏在我們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8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對於死亡的參究與體悟當中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E3AB96-0403-4E85-A214-CF5D56AC16E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9D9A71-6EF2-4BA7-B420-193EC26BB08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11188" y="981075"/>
            <a:ext cx="79216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tabLst>
                <a:tab pos="5294313" algn="l"/>
              </a:tabLst>
              <a:defRPr/>
            </a:pPr>
            <a:r>
              <a:rPr kumimoji="0" lang="zh-TW" altLang="en-US" sz="54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三、</a:t>
            </a:r>
            <a:br>
              <a:rPr kumimoji="0" lang="zh-TW" altLang="en-US" sz="54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現代醫學的終極困境：</a:t>
            </a:r>
            <a:r>
              <a:rPr kumimoji="0"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為什麼</a:t>
            </a: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絕大多數現代人</a:t>
            </a:r>
            <a:b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無法如願善終？</a:t>
            </a:r>
            <a:endParaRPr kumimoji="0" lang="zh-TW" altLang="en-US" sz="54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98682-BB35-4C49-9877-C00CE2BB39F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684213" y="476250"/>
            <a:ext cx="77755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</a:t>
            </a:r>
            <a:r>
              <a:rPr kumimoji="0" lang="en-US" altLang="zh-TW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死亡事件與情境的</a:t>
            </a:r>
            <a:b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kumimoji="0" lang="zh-TW" altLang="en-US" sz="5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多重面向與內在弔詭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5735FA-2973-4201-8359-BFB1365677E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611188" y="981075"/>
            <a:ext cx="78486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死亡是個孤單的過程</a:t>
            </a:r>
            <a:r>
              <a:rPr kumimoji="0" lang="zh-TW" altLang="en-US" sz="3600">
                <a:ea typeface="標楷體" pitchFamily="65" charset="-120"/>
              </a:rPr>
              <a:t>，於此中無人能代替他人</a:t>
            </a:r>
            <a:r>
              <a:rPr kumimoji="0" lang="en-US" altLang="zh-TW" sz="3600"/>
              <a:t>“</a:t>
            </a:r>
            <a:r>
              <a:rPr kumimoji="0" lang="zh-TW" altLang="en-US" sz="3600">
                <a:ea typeface="標楷體" pitchFamily="65" charset="-120"/>
              </a:rPr>
              <a:t>活過</a:t>
            </a:r>
            <a:r>
              <a:rPr kumimoji="0" lang="en-US" altLang="zh-TW" sz="3600"/>
              <a:t>”</a:t>
            </a:r>
            <a:r>
              <a:rPr kumimoji="0" lang="zh-TW" altLang="en-US" sz="3600">
                <a:ea typeface="標楷體" pitchFamily="65" charset="-120"/>
              </a:rPr>
              <a:t>末期疾病的經驗。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然而，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死亡也是個社會歷程</a:t>
            </a:r>
            <a:r>
              <a:rPr kumimoji="0" lang="zh-TW" altLang="en-US" sz="3600">
                <a:ea typeface="標楷體" pitchFamily="65" charset="-120"/>
              </a:rPr>
              <a:t>，會發生在被認定為臨終者身上的事情，會受到其他人</a:t>
            </a:r>
            <a:r>
              <a:rPr kumimoji="0" lang="en-US" altLang="zh-TW" sz="3600"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en-US" altLang="zh-TW" sz="3600">
                <a:ea typeface="標楷體" pitchFamily="65" charset="-120"/>
              </a:rPr>
              <a:t>—</a:t>
            </a:r>
            <a:r>
              <a:rPr kumimoji="0" lang="zh-TW" altLang="en-US" sz="3600">
                <a:ea typeface="標楷體" pitchFamily="65" charset="-120"/>
              </a:rPr>
              <a:t>亦即構成臨終者的社會世界之所有人等</a:t>
            </a:r>
            <a:r>
              <a:rPr kumimoji="0" lang="en-US" altLang="zh-TW" sz="3600">
                <a:ea typeface="標楷體" pitchFamily="65" charset="-120"/>
              </a:rPr>
              <a:t>——</a:t>
            </a:r>
            <a:r>
              <a:rPr kumimoji="0" lang="zh-TW" altLang="en-US" sz="3600">
                <a:ea typeface="標楷體" pitchFamily="65" charset="-120"/>
              </a:rPr>
              <a:t>的行為與抉擇之影響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en-US" altLang="zh-TW" sz="3600"/>
              <a:t>(Cassell, 1974)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FDB6F1-D654-404B-9BF1-AAD1DC25650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539750" y="981075"/>
            <a:ext cx="79930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在現代都會化的社會中，臨終的過程已經從「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倫理道德</a:t>
            </a:r>
            <a:r>
              <a:rPr kumimoji="0" lang="zh-TW" altLang="en-US" sz="3600">
                <a:ea typeface="標楷體" pitchFamily="65" charset="-120"/>
              </a:rPr>
              <a:t>」轉移到「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科技掌控</a:t>
            </a:r>
            <a:r>
              <a:rPr kumimoji="0" lang="zh-TW" altLang="en-US" sz="3600">
                <a:ea typeface="標楷體" pitchFamily="65" charset="-120"/>
              </a:rPr>
              <a:t>」的場域，而且臨終者的照顧已經變成一種愈來愈「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機制化</a:t>
            </a:r>
            <a:r>
              <a:rPr kumimoji="0" lang="zh-TW" altLang="en-US" sz="3600"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去個人化</a:t>
            </a:r>
            <a:r>
              <a:rPr kumimoji="0" lang="zh-TW" altLang="en-US" sz="3600">
                <a:ea typeface="標楷體" pitchFamily="65" charset="-120"/>
              </a:rPr>
              <a:t>」的現象。</a:t>
            </a:r>
            <a:r>
              <a:rPr kumimoji="0" lang="en-US" altLang="zh-TW" sz="3600"/>
              <a:t>(Cassell, 1974)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D9E265-5BFC-444F-843D-15B4E07B186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611188" y="692150"/>
            <a:ext cx="79930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現代醫療面對及處理</a:t>
            </a:r>
            <a:b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臨終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事件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情境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b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機制化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(institutionalization)</a:t>
            </a:r>
            <a:r>
              <a:rPr kumimoji="0" lang="zh-TW" altLang="en-US" sz="4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與去個人化</a:t>
            </a:r>
            <a:r>
              <a:rPr kumimoji="0" lang="en-US" altLang="zh-TW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(depersonalization)</a:t>
            </a:r>
            <a:r>
              <a:rPr kumimoji="0" lang="en-US" altLang="zh-TW" sz="480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815649-031D-4E80-B87E-C88AEA2CE07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72DEB0-102D-4AC2-B205-8E03AC17464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1268413"/>
            <a:ext cx="7705725" cy="3313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死亡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原本就是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自然生命週期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中不可或缺的一部份，大不幸的是，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現代人的普遍觀念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卻將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「死亡」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一律當成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「疾病」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來處理，而一味地施以不斷的救治來對抗。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634353-7A7A-4552-81D4-014FD02E7D1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528F43-9A5A-4301-BF6E-ED8B52F1DE7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7F83CE-F74D-4C5B-A138-99556D09E42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2625" y="981075"/>
            <a:ext cx="7705725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絕大多數的現代人不但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無法面對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「自然的」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死亡，也無法在心態上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「坦然地」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面對死亡。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因此現代人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很難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自然地尊嚴死</a:t>
            </a:r>
            <a:r>
              <a:rPr kumimoji="0" lang="zh-TW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理想的</a:t>
            </a:r>
            <a:r>
              <a:rPr kumimoji="0" lang="zh-TW" altLang="en-US" sz="4000">
                <a:solidFill>
                  <a:schemeClr val="hlink"/>
                </a:solidFill>
                <a:latin typeface="Calibri" pitchFamily="34" charset="0"/>
                <a:ea typeface="標楷體" pitchFamily="65" charset="-120"/>
              </a:rPr>
              <a:t>「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壽終正寢</a:t>
            </a:r>
            <a:r>
              <a:rPr kumimoji="0" lang="zh-TW" altLang="en-US" sz="4000">
                <a:solidFill>
                  <a:schemeClr val="hlink"/>
                </a:solidFill>
                <a:latin typeface="Calibri" pitchFamily="34" charset="0"/>
                <a:ea typeface="標楷體" pitchFamily="65" charset="-120"/>
              </a:rPr>
              <a:t>」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有其現實的困難。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35B32D-464E-4C0F-9183-53C8EB504D7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A7AD69-9C14-4AAD-94B5-B6CA6A04EEB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437B29-A0EF-42F4-9EE1-DAC482C1C95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981075"/>
            <a:ext cx="7705725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CC00CC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現代醫療系統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面對及處理臨終與死亡，有一套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「標準作業程序」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(SOP)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，非常公式化與機制化，極少有人能夠避免或逃脫。</a:t>
            </a:r>
          </a:p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Times New Roman" pitchFamily="18" charset="0"/>
              </a:rPr>
              <a:t>在從前：</a:t>
            </a:r>
            <a:r>
              <a:rPr kumimoji="0" lang="zh-TW" altLang="en-US" sz="4000">
                <a:ea typeface="標楷體" pitchFamily="65" charset="-120"/>
                <a:cs typeface="Times New Roman" pitchFamily="18" charset="0"/>
              </a:rPr>
              <a:t>當疾病已臻末期，而且藥石罔效的時候，醫師會跟家屬一齊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Times New Roman" pitchFamily="18" charset="0"/>
              </a:rPr>
              <a:t>陪伴</a:t>
            </a:r>
            <a:r>
              <a:rPr kumimoji="0" lang="zh-TW" altLang="en-US" sz="4000">
                <a:ea typeface="標楷體" pitchFamily="65" charset="-120"/>
                <a:cs typeface="Times New Roman" pitchFamily="18" charset="0"/>
              </a:rPr>
              <a:t>臨終病人往生。</a:t>
            </a:r>
            <a:endParaRPr kumimoji="0" lang="zh-TW" altLang="en-US" sz="40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EEA81A-0CC1-44EF-A898-4CD548DF2D3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802FCC8-B135-4B23-AB6F-9A0CCE6F488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06A7E6-F407-4665-BC4A-ACE5F0F6108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6725" y="549275"/>
            <a:ext cx="8208963" cy="5688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自從</a:t>
            </a: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1960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年代以來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，很多醫療急救術，例如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心肺復甦術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簡稱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CPR)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等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的發明問世，反而讓醫師對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臨終病人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施予很多相當痛苦的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急救措施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包括：氣管內插管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體外心臟按壓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急救藥物注射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心臟電擊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心臟人工調頻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人工呼吸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等等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，嚴重地阻礙及破壞末期病人的善終權利與機會。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64163" y="6092825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032DD4-1674-4F06-8BFA-31D19B1CB21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90446" y="84797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插管篇</a:t>
            </a:r>
            <a:r>
              <a:rPr kumimoji="0" lang="en-US" altLang="zh-TW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kumimoji="0"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78013" y="338138"/>
            <a:ext cx="5038725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[</a:t>
            </a:r>
            <a:r>
              <a:rPr kumimoji="0"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 </a:t>
            </a:r>
            <a:r>
              <a:rPr kumimoji="0"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  <a:cs typeface="華康儷金黑"/>
              </a:rPr>
              <a:t>平面廣告</a:t>
            </a:r>
            <a:r>
              <a:rPr kumimoji="0" lang="en-US" altLang="zh-T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華康儷金黑"/>
                <a:cs typeface="華康儷金黑"/>
              </a:rPr>
              <a:t>]</a:t>
            </a:r>
          </a:p>
        </p:txBody>
      </p:sp>
      <p:pic>
        <p:nvPicPr>
          <p:cNvPr id="84995" name="Picture 2" descr="C:\Users\show\Desktop\hanya\110323 衛生署安寧緩和醫療意願媒體製作計畫_OK\企劃\3_例圖\衛生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20688"/>
            <a:ext cx="8302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996" name="群組 10"/>
          <p:cNvGrpSpPr>
            <a:grpSpLocks/>
          </p:cNvGrpSpPr>
          <p:nvPr/>
        </p:nvGrpSpPr>
        <p:grpSpPr bwMode="auto">
          <a:xfrm>
            <a:off x="1187450" y="1557338"/>
            <a:ext cx="6816725" cy="4510087"/>
            <a:chOff x="708239" y="1417107"/>
            <a:chExt cx="7562636" cy="5225821"/>
          </a:xfrm>
        </p:grpSpPr>
        <p:pic>
          <p:nvPicPr>
            <p:cNvPr id="8" name="圖片 15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708239" y="1417107"/>
              <a:ext cx="3713162" cy="5219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85000" name="圖片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1423228"/>
              <a:ext cx="3698875" cy="521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148263" y="6021388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12" name="投影片編號版面配置區 11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31CA21-1964-4995-8022-049DAB9AA99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35150" y="1989138"/>
            <a:ext cx="7129463" cy="26638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死亡的玄機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54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在於祂深化了我們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對於生命的探索與體悟</a:t>
            </a:r>
          </a:p>
        </p:txBody>
      </p:sp>
      <p:pic>
        <p:nvPicPr>
          <p:cNvPr id="18434" name="Picture 2" descr="C:\Users\user\Desktop\文教館簡報\圖庫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16100"/>
            <a:ext cx="19954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6EB6CA-7FB8-4CF5-9812-EE5628509F5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 txBox="1">
            <a:spLocks noChangeArrowheads="1"/>
          </p:cNvSpPr>
          <p:nvPr/>
        </p:nvSpPr>
        <p:spPr bwMode="auto">
          <a:xfrm>
            <a:off x="685800" y="547688"/>
            <a:ext cx="77724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插呼吸管示意圖</a:t>
            </a:r>
          </a:p>
        </p:txBody>
      </p:sp>
      <p:pic>
        <p:nvPicPr>
          <p:cNvPr id="86018" name="Picture 3" descr="9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61944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3696C-1EDF-4064-BE8F-EC8A1C79283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A89DCC-8AB4-442D-8BC0-CE0348C15C8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76EB3F-875E-4B5E-A4B8-F26F47D31F7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7585" name="Rectangle 4"/>
          <p:cNvSpPr txBox="1">
            <a:spLocks noChangeArrowheads="1"/>
          </p:cNvSpPr>
          <p:nvPr/>
        </p:nvSpPr>
        <p:spPr bwMode="auto">
          <a:xfrm>
            <a:off x="323850" y="404813"/>
            <a:ext cx="8496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醫院裡現行臨終處置的</a:t>
            </a:r>
            <a:r>
              <a:rPr kumimoji="0" lang="en-US" altLang="zh-TW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SOP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187450" y="1484313"/>
            <a:ext cx="6913563" cy="4537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1. </a:t>
            </a:r>
            <a:r>
              <a:rPr kumimoji="0" lang="zh-TW" altLang="en-US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急救、插管、接呼吸器</a:t>
            </a:r>
            <a:r>
              <a:rPr kumimoji="0" lang="en-US" altLang="zh-TW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…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   (Endo+Ventilator)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2. 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送加護病房 </a:t>
            </a: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(ICU)</a:t>
            </a:r>
            <a:r>
              <a:rPr kumimoji="0" lang="en-US" altLang="zh-TW" sz="4000"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繼續急救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3. </a:t>
            </a:r>
            <a:r>
              <a:rPr kumimoji="0" lang="zh-TW" alt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以機器與管線維持生命跡象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4. 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多重器官衰竭而死亡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5. </a:t>
            </a:r>
            <a:r>
              <a:rPr kumimoji="0" lang="zh-TW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轉太平間 </a:t>
            </a:r>
            <a:r>
              <a:rPr kumimoji="0" lang="en-US" altLang="zh-TW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(Mortuary)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13350" y="5972175"/>
            <a:ext cx="3600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陳榮基教授</a:t>
            </a:r>
            <a:r>
              <a:rPr kumimoji="0" lang="en-US" altLang="zh-TW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kumimoji="0" lang="zh-TW" alt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蓮花基金會</a:t>
            </a: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2DFBCC-F60F-4794-830B-36741C2FED3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767E9FC7-8727-438E-8C48-7FD1C22E9103}" type="slidenum">
              <a:rPr kumimoji="0" lang="en-US" altLang="zh-TW" sz="1400">
                <a:latin typeface="Times New Roman" pitchFamily="18" charset="0"/>
              </a:rPr>
              <a:pPr algn="r"/>
              <a:t>52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908050"/>
            <a:ext cx="7272337" cy="432117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TW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二</a:t>
            </a:r>
            <a:r>
              <a:rPr lang="en-US" altLang="zh-TW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br>
              <a:rPr lang="en-US" altLang="zh-TW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為什麼</a:t>
            </a:r>
            <a:b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絕大多數現代人</a:t>
            </a:r>
            <a:br>
              <a:rPr lang="zh-TW" altLang="en-US" sz="54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都死得很痛苦？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4A029A-4CF4-4AA4-8F1D-68124FD9FBD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28008-338D-45C8-AA1F-F52540A7AD1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909638"/>
            <a:ext cx="7704137" cy="3598862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客觀而論，與古代人相比，絕大多數的現代人在生命末期與臨終階段，的確都活得很痛苦，最後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不但死得很痛苦，甚至於死得很悽慘</a:t>
            </a:r>
            <a:r>
              <a:rPr lang="zh-TW" altLang="en-US" sz="4000" smtClean="0">
                <a:ea typeface="標楷體" pitchFamily="65" charset="-120"/>
              </a:rPr>
              <a:t>，主要原因如下：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A1D051-2212-4E62-A086-0646871CD3F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A54508-2922-471E-B959-623A4ACA938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8675" y="1125538"/>
            <a:ext cx="7488238" cy="3311525"/>
          </a:xfrm>
        </p:spPr>
        <p:txBody>
          <a:bodyPr/>
          <a:lstStyle/>
          <a:p>
            <a:pPr marL="449263" indent="-449263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ea typeface="標楷體" pitchFamily="65" charset="-120"/>
              </a:rPr>
              <a:t>1. </a:t>
            </a:r>
            <a:r>
              <a:rPr lang="zh-TW" altLang="en-US" sz="4000" smtClean="0">
                <a:ea typeface="標楷體" pitchFamily="65" charset="-120"/>
              </a:rPr>
              <a:t>現代人對於「生命」及「死亡」有錯誤的認知，不但恐懼而且排斥「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自然死亡</a:t>
            </a:r>
            <a:r>
              <a:rPr lang="zh-TW" altLang="en-US" sz="4000" smtClean="0">
                <a:ea typeface="標楷體" pitchFamily="65" charset="-120"/>
              </a:rPr>
              <a:t>」的來臨，因而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沒有善終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自然死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的心理準備</a:t>
            </a:r>
            <a:r>
              <a:rPr lang="zh-TW" altLang="en-US" sz="40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9854DC-A4A7-4DB5-8242-20324952B5D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966FE4-3626-49CE-865D-8C313393083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979488"/>
            <a:ext cx="7416800" cy="4321175"/>
          </a:xfrm>
        </p:spPr>
        <p:txBody>
          <a:bodyPr/>
          <a:lstStyle/>
          <a:p>
            <a:pPr marL="628650" indent="-628650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latin typeface="Arial" charset="0"/>
                <a:ea typeface="標楷體" pitchFamily="65" charset="-120"/>
              </a:rPr>
              <a:t>2. 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現代人大幅地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拖過「人生的賞味期與保值期」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，最後還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變成「生命的延畢生」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，錯過可以「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瀟灑自然死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」的寶貴時機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，陷入「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求生不得，求死不能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」的困境。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A3BCD3-1AFE-4C65-B36A-48D69940084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575667-107E-4035-8EF1-B2A8F6C1396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979488"/>
            <a:ext cx="7416800" cy="3529012"/>
          </a:xfrm>
        </p:spPr>
        <p:txBody>
          <a:bodyPr/>
          <a:lstStyle/>
          <a:p>
            <a:pPr marL="536575" indent="-536575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latin typeface="Arial" charset="0"/>
                <a:ea typeface="標楷體" pitchFamily="65" charset="-120"/>
              </a:rPr>
              <a:t>3. 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因為現代醫療系統與公共衛生的普及，現代人普遍愈來愈高齡，也因為老化的關係，很容易罹患重大以及慢性疾病，甚至於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惡疾纏身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7963CD-3511-46D0-A8CE-272EA591737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F5248C4-A4F9-4069-9FCB-68EA39F25E9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838200"/>
            <a:ext cx="7416800" cy="3527425"/>
          </a:xfrm>
        </p:spPr>
        <p:txBody>
          <a:bodyPr anchor="ctr"/>
          <a:lstStyle/>
          <a:p>
            <a:pPr marL="536575" indent="-536575"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latin typeface="Arial" charset="0"/>
                <a:ea typeface="標楷體" pitchFamily="65" charset="-120"/>
                <a:cs typeface="Arial" charset="0"/>
              </a:rPr>
              <a:t>4. 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肉體的生命本來就會「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自然死亡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」，然而現代人無法面對及接受肉體生命「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自然死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」的來臨，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一律將「死亡」當成「疾病」來處理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4CF46E-6200-414C-B865-AC285643642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F50F11-5BFC-4FC9-8A75-B6A3EDDBFD2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765175"/>
            <a:ext cx="7632700" cy="3455988"/>
          </a:xfrm>
        </p:spPr>
        <p:txBody>
          <a:bodyPr anchor="ctr"/>
          <a:lstStyle/>
          <a:p>
            <a:pPr marL="536575" indent="-536575">
              <a:lnSpc>
                <a:spcPct val="105000"/>
              </a:lnSpc>
              <a:buSzPct val="75000"/>
              <a:buFont typeface="Wingdings" pitchFamily="2" charset="2"/>
              <a:buNone/>
              <a:defRPr/>
            </a:pP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Arial" charset="0"/>
              </a:rPr>
              <a:t>5. 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現代醫療科技的過度運用，干預</a:t>
            </a:r>
            <a:r>
              <a:rPr lang="zh-TW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病人的死亡歷程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，嚴重地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阻礙及破壞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  <a:cs typeface="Arial" charset="0"/>
              </a:rPr>
              <a:t>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善終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自然死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」的客觀情境，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終致陷入生死的兩難與困境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4CB64EB6-6FBB-4538-9650-7EF6BD8B94B8}" type="slidenum">
              <a:rPr kumimoji="0" lang="en-US" altLang="zh-TW" sz="1400">
                <a:latin typeface="Times New Roman" pitchFamily="18" charset="0"/>
              </a:rPr>
              <a:pPr algn="r"/>
              <a:t>59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1268413"/>
            <a:ext cx="7920038" cy="36004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四、</a:t>
            </a:r>
            <a:b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</a:t>
            </a:r>
            <a:r>
              <a:rPr lang="zh-TW" altLang="en-US" sz="6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現代人無法善終</a:t>
            </a: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」</a:t>
            </a: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的問題如何解套？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文教館簡報\圖庫\question-1015308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716338"/>
            <a:ext cx="28162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6013" y="1125538"/>
            <a:ext cx="69834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現代生死學</a:t>
            </a:r>
            <a:r>
              <a:rPr kumimoji="0" lang="zh-TW" altLang="en-U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7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72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究竟是什麼？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5C8221-9B94-42D1-8FBB-6A9202C13ED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981075"/>
            <a:ext cx="7777163" cy="38163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嚴格地說，上述分析的最後一項：「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現代醫療過度干預死亡的歷程及破壞善終情境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」，還只是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社會現象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層次的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表面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因素，並不是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意識形態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哲理脈絡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層次的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根本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因素。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908050"/>
            <a:ext cx="7777163" cy="50403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表面上看起來，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現代醫療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因為它的過度干預死亡歷程，好像成了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不讓現代人善終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罪魁禍首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，然而深究其實，它只是眾生對於生命的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無明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偏執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引發了現代人的集體共業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所形塑的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行為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以及所感應的「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業果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」，而非真正的「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業因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765175"/>
            <a:ext cx="7705725" cy="324008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其實，現代人「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」的真正關鍵原因，追根究底，在於現代科技以及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主流醫學對於有情生命的基本認知，存在著嚴重的偏執、侷限與盲點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836613"/>
            <a:ext cx="7705725" cy="388778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基本上，以西方思想為核心的現代科學與主流醫學，對於有情生命的基本認知是以「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生物學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」以及「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物質科學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」的思維進路為主軸，就連源自西方的「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心理學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」也是如此。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2775" y="692150"/>
            <a:ext cx="7920038" cy="52578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從西方物質文明的科技觀點來看人類的肉體生命，所謂「</a:t>
            </a:r>
            <a:r>
              <a:rPr lang="zh-TW" altLang="en-US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生命現象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」，都可以用「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物理作用、化學反應和生物機制</a:t>
            </a:r>
            <a:r>
              <a:rPr lang="en-US" altLang="zh-TW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等等，以及其間的交互作用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」來解釋。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換句話說，人類其實可以看作是一種高度精密、複雜的「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生化機器人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2775" y="908050"/>
            <a:ext cx="7704138" cy="33845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人類甚至可以扮演上帝或者造物主的角色，運用這些現代科技與工藝，來創造高度近似於人類思考、行為及反應模式的「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人工智慧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(AI)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」或「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智慧型機器人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836613"/>
            <a:ext cx="7705725" cy="49688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在這樣的思維架構下，凡是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科學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所不能理解或無法解釋的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生命現象或事件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，統統被排除於所謂的「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理性邏輯思維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」之外，而成了「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玄學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」的領域，不是被歸類為「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宗教宣化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」的信仰之流，就是被貶抑為「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怪力亂神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」的迷信之流。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125538"/>
            <a:ext cx="7705725" cy="324008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同樣地，在這樣的意識形態下，有情生命內在最核心的「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心性、心靈或靈性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」等內涵與層面，不是在某種程度被徹底抹煞了，就是被大幅地邊緣化了。</a:t>
            </a: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28AF57-E2DF-4717-B3CB-D5620FB3345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B79B3E-9AF8-4F93-9193-BC804519053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692150"/>
            <a:ext cx="7850188" cy="45370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現代科學及主流醫學知識體系所能夠認知到的「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</a:t>
            </a:r>
            <a:r>
              <a:rPr lang="zh-TW" altLang="en-US" sz="4000" smtClean="0">
                <a:ea typeface="標楷體" pitchFamily="65" charset="-120"/>
              </a:rPr>
              <a:t>」，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只是侷限於我們肉體軀殼很有限的一生</a:t>
            </a:r>
            <a:r>
              <a:rPr lang="zh-TW" altLang="en-US" sz="4000" smtClean="0">
                <a:ea typeface="標楷體" pitchFamily="65" charset="-120"/>
              </a:rPr>
              <a:t>，至於各大宗教所主張之無窮無盡的「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心性</a:t>
            </a:r>
            <a:r>
              <a:rPr lang="zh-TW" altLang="en-US" sz="4000" smtClean="0">
                <a:ea typeface="標楷體" pitchFamily="65" charset="-120"/>
              </a:rPr>
              <a:t>」或「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靈性</a:t>
            </a:r>
            <a:r>
              <a:rPr lang="zh-TW" altLang="en-US" sz="4000" smtClean="0">
                <a:ea typeface="標楷體" pitchFamily="65" charset="-120"/>
              </a:rPr>
              <a:t>」生命，基本上是被現代科學及主流醫學排除在外的。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C6D738-302D-4CB6-A9CD-89ADA6B5B23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FA490D-22FC-4EE9-81CB-2594E6454C4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763588"/>
            <a:ext cx="7777163" cy="3529012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在如此狹隘的知識體系內，個體的生命放在整個宇宙時空的架構與脈絡裡面來看，是「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片段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」而「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孤立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」的，既沒有「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前世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」，也沒有「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來生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288" y="908050"/>
            <a:ext cx="8353425" cy="5329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41438" indent="-1341438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或問：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何謂「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現代生死學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」？可否簡要而精到地說明其內涵與精神？</a:t>
            </a:r>
          </a:p>
          <a:p>
            <a:pPr marL="1341438" indent="-1341438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答曰：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當然可以！「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生、老、病、死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」有如「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春、夏、秋、冬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」四季運行，循環交替，本來就是大地有情生命的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自然常態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轉變機制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」其實是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一體之兩面，相依相成。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35A51-75E0-4EB6-9F49-0E296470981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414BAF-24E1-417C-B49C-E636602D9B3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AA3B05-9519-4ED0-B570-6D879261C26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909638"/>
            <a:ext cx="7705725" cy="345598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當一個人到了生命的末期，就有如被投擲到蠻荒之地，步入一種「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前不搭村，後不著店</a:t>
            </a:r>
            <a:r>
              <a:rPr lang="zh-TW" altLang="en-US" sz="4000" smtClean="0">
                <a:ea typeface="標楷體" pitchFamily="65" charset="-120"/>
              </a:rPr>
              <a:t>」的孤寂旅程，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看不到生命的未來，當然也就看不到生命的希望</a:t>
            </a:r>
            <a:r>
              <a:rPr lang="zh-TW" altLang="en-US" sz="40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730434-291F-45F5-A306-FBF7180561F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486B0D-8DBA-43E7-882E-F6DB3956482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725" y="620713"/>
            <a:ext cx="8208963" cy="511333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因此，當無可避免的自然或非自然死亡來臨之時，就有如萬劫不復的可怕黑洞。是故，絕大多數現代人在面對生命的「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極限境況</a:t>
            </a:r>
            <a:r>
              <a:rPr lang="zh-TW" altLang="en-US" sz="4000" smtClean="0">
                <a:ea typeface="標楷體" pitchFamily="65" charset="-120"/>
              </a:rPr>
              <a:t>」</a:t>
            </a:r>
            <a:r>
              <a:rPr lang="en-US" altLang="zh-TW" sz="4000" smtClean="0">
                <a:latin typeface="Times New Roman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4000" smtClean="0">
                <a:ea typeface="標楷體" pitchFamily="65" charset="-120"/>
              </a:rPr>
              <a:t>也就是肉體生命的大限之時，其實已經遠超過現代醫療的極限了，</a:t>
            </a:r>
            <a:r>
              <a:rPr lang="zh-TW" altLang="en-US" sz="4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卻都不由自主地抗拒、掙扎，而且不斷地作醫療急救的奮戰</a:t>
            </a:r>
            <a:r>
              <a:rPr lang="zh-TW" altLang="en-US" sz="40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E84FD8-44FD-4628-BDC8-C97B71F4E31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F45631-8F98-48C6-877A-59D33EE88B7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5750"/>
            <a:ext cx="7777162" cy="30972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很不幸的，最後的結局，絕大多數病人不是</a:t>
            </a:r>
            <a:r>
              <a:rPr lang="zh-TW" altLang="en-US" sz="4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耗盡所有的精神與體力，多重器官衰竭而亡，就是成為植物人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，永遠無法醒來。</a:t>
            </a:r>
            <a:endParaRPr lang="zh-TW" altLang="en-US" sz="40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9FB6D7-6DF1-4793-BA80-815C11992A2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A0E7B0-BB60-4508-8950-DACDC63A97A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619125"/>
            <a:ext cx="7777163" cy="46101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因此，嚴格地說，現代人「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」的真正「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根本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」原因，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並非僅是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在於「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醫療科技過度干預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」的表面「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現象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」層次，而是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已經根深柢固地含藏在現代西方科學及主流醫學「對生命的片面認知與偏執」當中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765175"/>
            <a:ext cx="7848600" cy="44640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如是因，如是果。客觀而論，現代人「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」，其實是在現代科技與主流醫學的整體思維脈絡下，一方面「不知不覺」落入自身所造成的兩難困境，另一方面又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「不得不然」所造成的共業之果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1D4A1C-60DE-4340-A5BC-09BE3884C13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71B605-10BC-4B97-8FA0-AB5D5E30B6A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268413"/>
            <a:ext cx="7704137" cy="4176712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如此說來，「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現代人不得善終</a:t>
            </a:r>
            <a:r>
              <a:rPr lang="zh-TW" altLang="en-US" sz="4000" smtClean="0">
                <a:ea typeface="標楷體" pitchFamily="65" charset="-120"/>
              </a:rPr>
              <a:t>」的困境豈非完全無解？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當然不是！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生命困境的解套，絕對不在於仰賴生物及醫學科技的進步與否，而在於生命哲理的洞見與自覺！</a:t>
            </a:r>
            <a:r>
              <a:rPr lang="zh-TW" altLang="en-US" sz="4000" smtClean="0"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AFC08B-F4D8-4691-AE6F-C34008530EB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C335AE-038C-4EE9-8BC1-472C96FFC2D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693738"/>
            <a:ext cx="7921625" cy="5614987"/>
          </a:xfrm>
        </p:spPr>
        <p:txBody>
          <a:bodyPr/>
          <a:lstStyle/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我引用數學概念來為生命的方程式解套！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從數學的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數系集合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(number set)</a:t>
            </a:r>
            <a:r>
              <a:rPr lang="zh-TW" altLang="en-US" sz="4000" smtClean="0">
                <a:ea typeface="標楷體" pitchFamily="65" charset="-120"/>
              </a:rPr>
              <a:t>與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定義域</a:t>
            </a:r>
            <a:r>
              <a:rPr lang="en-US" altLang="zh-TW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(domain)</a:t>
            </a:r>
            <a:r>
              <a:rPr lang="zh-TW" altLang="en-US" sz="4000" smtClean="0">
                <a:ea typeface="標楷體" pitchFamily="65" charset="-120"/>
              </a:rPr>
              <a:t>的概念來看，在低階的數系或定義域設限的集合當中，原本「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看似</a:t>
            </a:r>
            <a:r>
              <a:rPr lang="zh-TW" altLang="en-US" sz="4000" smtClean="0">
                <a:ea typeface="標楷體" pitchFamily="65" charset="-120"/>
              </a:rPr>
              <a:t>」無解的算式或問題，放在高階的數系或者定義域擴大的集合中，即有可能迎刃而解。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D61AB0-0D2F-4978-A457-088776629FB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4C591D-ED03-4FC7-BD64-1C4E8EDD476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ADA044-86A9-4F08-B9B0-12F6B7E94FF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9697" name="Picture 5" descr="「人生方程式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92162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BD0A72-65A6-4A4F-882E-29F940AFB06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5EE7B-90E1-4BE6-B7BD-453A223ADEC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B81AC5-BF49-4BBE-88FD-DA6D142824A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121B38-5F56-4D25-897E-680195994D5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7938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358775"/>
            <a:ext cx="8964613" cy="838200"/>
          </a:xfrm>
        </p:spPr>
        <p:txBody>
          <a:bodyPr/>
          <a:lstStyle/>
          <a:p>
            <a:pPr>
              <a:defRPr/>
            </a:pPr>
            <a:r>
              <a:rPr lang="zh-TW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數學概念的啟示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539750" y="1358900"/>
            <a:ext cx="80645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自然數系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2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−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1 = 1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1 − 2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整數系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	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1 − 2 = −1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4∕2 = 2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4∕3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有理數系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	 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4∕3 = 1⅓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 = 2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8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實數系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8 = 2√2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，而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√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−</a:t>
            </a:r>
            <a:r>
              <a:rPr lang="en-US" altLang="zh-TW" sz="3600">
                <a:latin typeface="Times New Roman" pitchFamily="18" charset="0"/>
                <a:ea typeface="標楷體" pitchFamily="65" charset="-120"/>
              </a:rPr>
              <a:t>4 =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複數系</a:t>
            </a: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中：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	 </a:t>
            </a:r>
            <a:r>
              <a:rPr lang="zh-TW" altLang="en-US" sz="3600">
                <a:latin typeface="Times New Roman" pitchFamily="18" charset="0"/>
              </a:rPr>
              <a:t>√−</a:t>
            </a:r>
            <a:r>
              <a:rPr lang="en-US" altLang="zh-TW" sz="3600">
                <a:latin typeface="Times New Roman" pitchFamily="18" charset="0"/>
              </a:rPr>
              <a:t>4 =</a:t>
            </a:r>
            <a:r>
              <a:rPr lang="en-US" altLang="zh-TW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</a:t>
            </a:r>
            <a:r>
              <a:rPr lang="en-US" altLang="zh-TW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， </a:t>
            </a:r>
            <a:r>
              <a:rPr lang="zh-TW" altLang="en-US" sz="3600">
                <a:latin typeface="Times New Roman" pitchFamily="18" charset="0"/>
              </a:rPr>
              <a:t>√ −</a:t>
            </a:r>
            <a:r>
              <a:rPr lang="en-US" altLang="zh-TW" sz="3600">
                <a:latin typeface="Times New Roman" pitchFamily="18" charset="0"/>
              </a:rPr>
              <a:t>8 = 2√2</a:t>
            </a:r>
            <a:r>
              <a:rPr lang="en-US" altLang="zh-TW" sz="3600" i="1">
                <a:latin typeface="Times New Roman" pitchFamily="18" charset="0"/>
              </a:rPr>
              <a:t>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  <p:bldP spid="167939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28DFB3-A451-41FC-A8D0-10D6F0671CB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FA8569-7BE9-4102-82C6-D61472B4CF5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F61CD1-B87D-4C0C-A0A5-AC211E7F64D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3DB811-5845-48A4-A2A5-8C11725A045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2341" name="Rectangle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835150" y="146050"/>
            <a:ext cx="568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向量空間</a:t>
            </a:r>
          </a:p>
        </p:txBody>
      </p:sp>
      <p:sp>
        <p:nvSpPr>
          <p:cNvPr id="169989" name="Oval 5"/>
          <p:cNvSpPr>
            <a:spLocks noChangeArrowheads="1"/>
          </p:cNvSpPr>
          <p:nvPr/>
        </p:nvSpPr>
        <p:spPr bwMode="auto">
          <a:xfrm>
            <a:off x="1619250" y="1054100"/>
            <a:ext cx="6048375" cy="554355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506788" y="1052513"/>
            <a:ext cx="23606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2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複數系</a:t>
            </a:r>
          </a:p>
        </p:txBody>
      </p:sp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2195513" y="1846263"/>
            <a:ext cx="4897437" cy="45354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724275" y="1916113"/>
            <a:ext cx="192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實數系</a:t>
            </a:r>
          </a:p>
        </p:txBody>
      </p:sp>
      <p:sp>
        <p:nvSpPr>
          <p:cNvPr id="169993" name="Oval 9"/>
          <p:cNvSpPr>
            <a:spLocks noChangeArrowheads="1"/>
          </p:cNvSpPr>
          <p:nvPr/>
        </p:nvSpPr>
        <p:spPr bwMode="auto">
          <a:xfrm>
            <a:off x="2771775" y="2565400"/>
            <a:ext cx="3671888" cy="352742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1800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3492500" y="2708275"/>
            <a:ext cx="23606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有理數系</a:t>
            </a:r>
          </a:p>
        </p:txBody>
      </p:sp>
      <p:sp>
        <p:nvSpPr>
          <p:cNvPr id="169995" name="Oval 11"/>
          <p:cNvSpPr>
            <a:spLocks noChangeArrowheads="1"/>
          </p:cNvSpPr>
          <p:nvPr/>
        </p:nvSpPr>
        <p:spPr bwMode="auto">
          <a:xfrm>
            <a:off x="3348038" y="3429000"/>
            <a:ext cx="2592387" cy="23764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3832225" y="34290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整數系</a:t>
            </a:r>
          </a:p>
        </p:txBody>
      </p:sp>
      <p:sp>
        <p:nvSpPr>
          <p:cNvPr id="169997" name="Oval 13"/>
          <p:cNvSpPr>
            <a:spLocks noChangeArrowheads="1"/>
          </p:cNvSpPr>
          <p:nvPr/>
        </p:nvSpPr>
        <p:spPr bwMode="auto">
          <a:xfrm>
            <a:off x="3851275" y="4076700"/>
            <a:ext cx="1584325" cy="14398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自然</a:t>
            </a:r>
          </a:p>
          <a:p>
            <a:pPr algn="ctr">
              <a:defRPr/>
            </a:pPr>
            <a:r>
              <a:rPr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數系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88" grpId="0"/>
      <p:bldP spid="169989" grpId="0" animBg="1"/>
      <p:bldP spid="169990" grpId="0"/>
      <p:bldP spid="169991" grpId="0" animBg="1"/>
      <p:bldP spid="169992" grpId="0"/>
      <p:bldP spid="169993" grpId="0" animBg="1"/>
      <p:bldP spid="169994" grpId="0"/>
      <p:bldP spid="169995" grpId="0" animBg="1"/>
      <p:bldP spid="169996" grpId="0"/>
      <p:bldP spid="16999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750" y="981075"/>
            <a:ext cx="8135938" cy="51117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如果我們能以正面且健康的態度坦然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面對死亡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接受死亡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，同時能夠從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以及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死後生命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的角度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反思及觀照生命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包括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老化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疾病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，我們就會對生命有更上一層樓的體會與領悟，不但更能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彰顯生命的意義與價值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，同時也更加能夠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頤養老年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照顧病痛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安頓死亡</a:t>
            </a:r>
            <a:r>
              <a:rPr kumimoji="0" lang="zh-TW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以圓滿生命與死亡的品質與尊嚴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82BABD-68A0-4497-9811-7F6920A418F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3858F7-B094-4D04-B9E9-3F7FD9B6F2F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EA021E-62D3-4D8A-934A-B777DD50F4A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549275"/>
            <a:ext cx="7777163" cy="576103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從數學的觀點來看，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當一個算式或問題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看似無解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往往並非問題本身無解，而是所給的數系集合或定義域太小了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人生的問題也是一樣，在「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一世生命觀</a:t>
            </a:r>
            <a:r>
              <a:rPr lang="zh-TW" altLang="en-US" sz="4000" smtClean="0">
                <a:ea typeface="標楷體" pitchFamily="65" charset="-120"/>
              </a:rPr>
              <a:t>」的低階封閉思維層次，看似無解的難題，提到「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三世生命觀</a:t>
            </a:r>
            <a:r>
              <a:rPr lang="zh-TW" altLang="en-US" sz="4000" smtClean="0">
                <a:ea typeface="標楷體" pitchFamily="65" charset="-120"/>
              </a:rPr>
              <a:t>」的高階思維層次或放大視野來看，就不再是無解的難題。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FE32FC-C6BA-4A1F-A92F-39B9F144CD4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E09000-820C-4D49-8862-3DF909A1D09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C96B48-82CB-4529-8B50-87F63BDD88E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89E565-5FE8-4DF6-9B6D-9C9C9BE4B4E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765175"/>
            <a:ext cx="777557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363" indent="-360363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人生的方程式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，其</a:t>
            </a:r>
            <a:r>
              <a:rPr kumimoji="0" lang="zh-TW" altLang="en-US" sz="4000">
                <a:ea typeface="標楷體" pitchFamily="65" charset="-120"/>
              </a:rPr>
              <a:t>內涵與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變化，雖然極其錯綜複雜，但是精要地說，可以用</a:t>
            </a:r>
            <a:r>
              <a:rPr kumimoji="0"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十六字箴言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來概括：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生、老、病、死；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生、離、死、別；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悲、歡、離、合；</a:t>
            </a:r>
          </a:p>
          <a:p>
            <a:pPr marL="360363" indent="-360363" algn="ctr"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恩、怨、情、仇。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2A0FE9-21F3-409C-8EDF-4ADC6158864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5C193B-D01F-48B0-BF94-F7CF5C77505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5A5262-96B4-404E-BFDC-CEEABFEC783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836613"/>
            <a:ext cx="7777163" cy="4752975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人生以及生命的方程式，如果放在只有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「一生一世」的有限封閉思維架構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當中，最後只有一個結論</a:t>
            </a:r>
            <a:r>
              <a:rPr lang="en-US" altLang="zh-TW" sz="4000" smtClean="0"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就是「此題無解」。</a:t>
            </a:r>
          </a:p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但是如果放在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「十方三世」的宏觀開放思維架構中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，則不但可以有解，而且帶來無限的希望。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FCF935-A193-4B25-BCC3-6511AAA1FD3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00EAD9-ECD1-42C9-9B9E-9D4996CD82E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836613"/>
            <a:ext cx="7705725" cy="36004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從以上的分析，我們可以了解，「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現代人不得善終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最根本原因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，其實還不在於現代主流醫學的科技層面，而是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在於其解讀生命的核心思考與意識形態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CB30C3-45CC-4FAC-9312-651215D25D9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1EEC4D-1F37-4F2C-9CCE-675B4BDA7AC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981075"/>
            <a:ext cx="7777163" cy="410368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Arial" charset="0"/>
                <a:ea typeface="標楷體" pitchFamily="65" charset="-120"/>
              </a:rPr>
              <a:t>或者更明確地說，在於現代西方主流醫學對於人類「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生命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」的根本觀點過於「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物質科學化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」以及「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生物學化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」了，而幾乎將人類「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心靈、靈性、心性</a:t>
            </a:r>
            <a:r>
              <a:rPr lang="zh-TW" altLang="en-US" sz="4000" smtClean="0">
                <a:latin typeface="Arial" charset="0"/>
                <a:ea typeface="標楷體" pitchFamily="65" charset="-120"/>
              </a:rPr>
              <a:t>」的層面遺忘、忽視、排除或者邊緣化了。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6CE50F-9E02-4633-939B-F4891C30FB2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3C4914-27EB-417D-B780-5BE03CFFDE0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836613"/>
            <a:ext cx="7850188" cy="45370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因此，若是想要「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解決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或者最起碼能夠「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改善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現代人「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不得善終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」的困境，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根本之道，在於改變我們對於「生命」的基本認知與態度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，像古人一樣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回復我們對於生命內在的「心靈、靈性、心性」層面之終極關懷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462BFF-439D-4622-A4CD-900882F6257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9DC689-CABF-4E6C-9EF5-2CA084C01AF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2625" y="1123950"/>
            <a:ext cx="7777163" cy="2952750"/>
          </a:xfrm>
        </p:spPr>
        <p:txBody>
          <a:bodyPr/>
          <a:lstStyle/>
          <a:p>
            <a:pPr>
              <a:lnSpc>
                <a:spcPct val="10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如此一來，不但能夠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將「心靈、靈性、心性」重新歸建於生命的核心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，並且能夠體認到靈性生命的無窮無盡及其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永續經營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021621-8532-40B4-A4B4-361F40670FC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3F3A37-AF2E-4178-8B09-22A83FDA715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2A3094-C9F8-47BB-91EA-4C5F61CF468B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188" y="549275"/>
            <a:ext cx="79200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在佛教唯識學的重要論典</a:t>
            </a:r>
            <a:r>
              <a:rPr kumimoji="0" lang="en-US" altLang="zh-TW" sz="400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瑜伽師地論</a:t>
            </a: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》(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玄奘大師譯</a:t>
            </a:r>
            <a:r>
              <a:rPr kumimoji="0" lang="en-US" altLang="zh-TW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中，對於有情眾生的「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」以及「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受生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」的歷程，都有相當豐富、詳盡且深入的論述，而且主要是從「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心識轉換的層次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」而非物質肉體的層面來分析，非常值得作為「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臨終精神醫學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」與「</a:t>
            </a:r>
            <a:r>
              <a:rPr kumimoji="0" lang="zh-TW" alt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死亡心理學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」的理論建構之對照及參考 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D047B4-C198-4365-9957-741CD8669CB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AAD4CF-4ECC-4338-BBF2-D157641A0EB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B29FCE-FDDC-41F6-80AA-783B3699BB3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DA6501-7C46-4DA6-8496-4F064BD16CA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388" y="1052513"/>
            <a:ext cx="8893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肉體生命的有限</a:t>
            </a:r>
            <a:r>
              <a:rPr kumimoji="0" lang="zh-TW" altLang="en-US" sz="7200"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7200">
                <a:latin typeface="Calibri" pitchFamily="34" charset="0"/>
                <a:ea typeface="標楷體" pitchFamily="65" charset="-120"/>
              </a:rPr>
            </a:br>
            <a:r>
              <a:rPr kumimoji="0" lang="en-US" altLang="zh-TW" sz="720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vs.</a:t>
            </a:r>
            <a:r>
              <a:rPr kumimoji="0" lang="en-US" altLang="zh-TW" sz="7200">
                <a:latin typeface="Times New Roman" pitchFamily="18" charset="0"/>
                <a:ea typeface="標楷體" pitchFamily="65" charset="-120"/>
              </a:rPr>
              <a:t/>
            </a:r>
            <a:br>
              <a:rPr kumimoji="0" lang="en-US" altLang="zh-TW" sz="7200">
                <a:latin typeface="Times New Roman" pitchFamily="18" charset="0"/>
                <a:ea typeface="標楷體" pitchFamily="65" charset="-120"/>
              </a:rPr>
            </a:b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心性</a:t>
            </a: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生命的永續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E2797D-D080-4C2F-B58E-0EEDBAE425A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F413C9-E99B-497A-873F-D1502D29A30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394797-9941-4811-B617-B936F9C4F6A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48E7C7-6543-45DD-A455-E1E6E1984DD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B920F0-0688-4BDF-A7CE-41F1C2E334E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D9C276-4147-4F59-9515-DCB35F808E5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388" y="1773238"/>
            <a:ext cx="4822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0363" indent="-360363" algn="ctr">
              <a:buFont typeface="Wingdings" pitchFamily="2" charset="2"/>
              <a:buNone/>
              <a:defRPr/>
            </a:pPr>
            <a:r>
              <a:rPr kumimoji="0" lang="en-US" altLang="zh-TW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《</a:t>
            </a:r>
            <a:r>
              <a:rPr kumimoji="0" lang="zh-TW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唯識三十頌</a:t>
            </a:r>
            <a:r>
              <a:rPr kumimoji="0" lang="en-US" altLang="zh-TW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》</a:t>
            </a:r>
          </a:p>
          <a:p>
            <a:pPr marL="360363" indent="-360363" algn="ctr">
              <a:buFont typeface="Wingdings" pitchFamily="2" charset="2"/>
              <a:buNone/>
              <a:defRPr/>
            </a:pP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世親菩薩造</a:t>
            </a:r>
            <a:endParaRPr kumimoji="0" lang="en-US" altLang="zh-TW" sz="48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360363" indent="-360363" algn="ctr">
              <a:buFont typeface="Wingdings" pitchFamily="2" charset="2"/>
              <a:buNone/>
              <a:defRPr/>
            </a:pPr>
            <a:r>
              <a:rPr kumimoji="0" lang="zh-TW" alt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玄奘大師譯</a:t>
            </a:r>
            <a:endParaRPr kumimoji="0" lang="zh-TW" altLang="en-US" sz="4800"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64514" name="Picture 2" descr="D:\南華\師傅簡報\溫州龍泉寺\圖檔\玄奘大師傳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86968" y="409866"/>
            <a:ext cx="4091829" cy="54599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C953C7-CCFA-4937-9136-1FA2F8C1F4A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530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717925"/>
            <a:ext cx="47101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765175"/>
            <a:ext cx="8064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8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問題意識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824ADD-0BB3-494F-A3B8-0FFD05F25A7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39AA5C-813A-4E4B-9F59-03C35582465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E74D15-9071-4B67-AAE5-6FC348E7869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51C2DD-35C7-418E-A9CA-06B6B7D30CB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9F26E4-9BBB-4A0D-9453-401A1B216AF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25EAD9-53E6-4206-B60A-7FAEF6C103C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416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由假說我法，有種種相轉，彼依識所變；此能變唯三：謂異熟思量，及了別境識。初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阿賴耶識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，異熟一切種，不可知執受，處了常與觸，作意受想思，相應唯捨受，是無覆無記，觸等亦如是，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恆轉如瀑流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阿羅漢位捨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。</a:t>
            </a:r>
            <a:endParaRPr kumimoji="0" lang="zh-TW" altLang="en-US" sz="40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86D0E7-30D9-4C87-8366-CD205D35D32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4F0127-24E7-4CAB-A4FA-6868A32F50A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73E758-3FC6-44EC-B6B0-345B2AA1E9C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3A805E-4510-4D98-86E7-D1F4888C02E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420F1F-E3CD-4CAC-9E82-360FE458D6B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900113" y="941388"/>
            <a:ext cx="7227887" cy="435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從佛教的觀點來看，大地一切有情生命的流轉，乃是生死交替循環，無有終始，是故生命的「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斷滅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亦即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絕對意義的死亡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不能成立；反之，「死有」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亦即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相對意義的死亡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 ， 則成為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分段生死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的轉捩點。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B6B5F8-5336-4F70-8F79-95CDB021EAD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D03341-FA67-4A25-9B95-2BCE0AE8A61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7FA2EA-7578-45A3-AB45-7B2F1C005BE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3A24AA-CE2B-48D7-9A08-1E3C8615E5A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968A33-3C61-4A5E-A461-8ED04882975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727075" y="798513"/>
            <a:ext cx="7732713" cy="435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1463" indent="-27146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因此，「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死亡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」的現象只是一切有情眾生的無限生命，在跨越生死之際，所經歷的一種時空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轉換狀態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；從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當世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的角度觀之，是</a:t>
            </a:r>
            <a:r>
              <a:rPr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一期生命的終結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，從</a:t>
            </a:r>
            <a:r>
              <a:rPr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來世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的角度觀之，則是過渡到</a:t>
            </a:r>
            <a:r>
              <a:rPr lang="zh-TW" altLang="en-US" sz="4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下一期生命的開始</a:t>
            </a:r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024BC4-5AC3-4EFA-9ABD-FE46AEB34F6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55AED8-CED7-4C56-838D-BC34700B826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656457-50B1-4DD1-B3EB-6170DEDA16E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498901-7629-47BB-B4E8-E9CB9806436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900113" y="908050"/>
            <a:ext cx="72723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0363" indent="-360363">
              <a:lnSpc>
                <a:spcPct val="95000"/>
              </a:lnSpc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不單是佛教，從東、西方各大宗教的教義帶給我們的智慧啟示，從古聖先賢留給我們的睿智箴言，我們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內在的心性生命本來就是永續的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，但是很弔詭的，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我們只是關注肉體的有限生命，而對於內在心性無限生命的經營卻沒有永續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C685D-97AF-4B10-A716-C3FF39DC805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D9C01-6DE3-46BF-A69C-98AC880FFED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B47056-38AE-4EC5-9031-DFE83756D75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D71149-EEB0-44BB-AA83-E84B380C09B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7FBF09-CB0C-4F3A-B1CD-A68DC4B9636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909638"/>
            <a:ext cx="7704137" cy="32400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0363" indent="-360363">
              <a:lnSpc>
                <a:spcPct val="95000"/>
              </a:lnSpc>
              <a:spcBef>
                <a:spcPct val="20000"/>
              </a:spcBef>
              <a:buClr>
                <a:srgbClr val="CC0099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生命本身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本來就是一種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無限連續函數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死</a:t>
            </a:r>
            <a:r>
              <a:rPr kumimoji="0" lang="zh-TW" altLang="en-US" sz="4000">
                <a:latin typeface="Calibri" pitchFamily="34" charset="0"/>
                <a:ea typeface="標楷體" pitchFamily="65" charset="-120"/>
              </a:rPr>
              <a:t>本來就是緊密相連的，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但是我們的錯誤認知與觀念把它們割裂了，只要再轉一個念頭，就可以重新接起來。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0E30D0-AB50-4660-B710-C0AF79DD37C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0AD719-6D76-48D7-AC88-2056B2B7D09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A75FC0-4194-48E6-819A-93E30F56CE7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54444B-E068-471D-955C-B6654C23DBA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650" y="260350"/>
            <a:ext cx="3887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隨著時代思想的演進，三世生命的</a:t>
            </a:r>
            <a:r>
              <a:rPr kumimoji="0" lang="zh-TW" altLang="en-US" sz="4000">
                <a:ea typeface="標楷體" pitchFamily="65" charset="-120"/>
              </a:rPr>
              <a:t>觀點與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說法，</a:t>
            </a:r>
            <a:r>
              <a:rPr kumimoji="0" lang="zh-TW" altLang="en-US" sz="4000">
                <a:ea typeface="標楷體" pitchFamily="65" charset="-120"/>
              </a:rPr>
              <a:t>已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經突破了一般大眾所認為的宗教迷信之窠臼，而進入了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深層心理學、超心理學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(parapsychology)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與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精神醫學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的研究探索領域。</a:t>
            </a:r>
          </a:p>
        </p:txBody>
      </p:sp>
      <p:pic>
        <p:nvPicPr>
          <p:cNvPr id="64515" name="Picture 4" descr="Other Lives, Other Selves - 1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4813"/>
            <a:ext cx="37861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2FD388-0686-4EA1-A48E-0C995A14308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A36485-AA91-4ED4-93F1-5856B51AD68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77EBA9-F9D3-4C37-8839-600AD980CFD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188" y="333375"/>
            <a:ext cx="40322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如今在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心理諮商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與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精神治療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的領域，由於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催眠術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的應用而有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跨越前世今生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的臨床報告：美國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Brian Weiss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醫生所著的</a:t>
            </a:r>
            <a:r>
              <a:rPr kumimoji="0" lang="en-US" altLang="zh-TW" sz="40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Many Lives, Many Masters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(《</a:t>
            </a:r>
            <a:r>
              <a:rPr kumimoji="0" lang="zh-TW" alt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前世今生</a:t>
            </a:r>
            <a:r>
              <a:rPr kumimoji="0" lang="en-US" altLang="zh-TW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》)</a:t>
            </a:r>
            <a:r>
              <a:rPr kumimoji="0" lang="zh-TW" altLang="en-US" sz="4000">
                <a:latin typeface="Times New Roman" pitchFamily="18" charset="0"/>
                <a:ea typeface="標楷體" pitchFamily="65" charset="-120"/>
              </a:rPr>
              <a:t>，廣受社會大眾歡迎。</a:t>
            </a:r>
          </a:p>
        </p:txBody>
      </p:sp>
      <p:pic>
        <p:nvPicPr>
          <p:cNvPr id="62467" name="Picture 3" descr="many master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9275"/>
            <a:ext cx="3940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14EE9F-F749-4481-BDD0-655C805D638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3F73A5-4E36-4374-8FE3-0AE7A54CA88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F6B032-1D86-4C4A-BF6A-90BBDD359EC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6562" name="Picture 2" descr="After Death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39004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Love Beyond Life - 1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92150"/>
            <a:ext cx="39624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7C5ABB-F94A-48F7-8FC8-F641E1E8F20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4082" name="Picture 4" descr="http://ecx.images-amazon.com/images/I/31yJ4pSMaC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333375"/>
            <a:ext cx="4146550" cy="6191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395288" y="549275"/>
            <a:ext cx="374491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0" lang="zh-TW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有關輪迴轉世的</a:t>
            </a:r>
            <a:r>
              <a:rPr kumimoji="0" lang="zh-TW" alt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/>
            </a:r>
            <a:br>
              <a:rPr kumimoji="0" lang="zh-TW" alt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</a:br>
            <a:r>
              <a:rPr kumimoji="0" lang="zh-TW" altLang="en-US" sz="48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現代學術性研究報告</a:t>
            </a:r>
          </a:p>
        </p:txBody>
      </p:sp>
      <p:pic>
        <p:nvPicPr>
          <p:cNvPr id="174084" name="Picture 6" descr="Ian Steven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35400"/>
            <a:ext cx="40338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9D9A34-5E74-4A23-9AC5-EA797691D27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765175"/>
            <a:ext cx="7775575" cy="51117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伊安</a:t>
            </a:r>
            <a:r>
              <a:rPr lang="en-US" altLang="zh-TW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‧</a:t>
            </a: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史帝文生 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Ian Stevenson, M.D.</a:t>
            </a:r>
            <a:r>
              <a:rPr lang="en-US" altLang="zh-TW" sz="4000" smtClean="0">
                <a:latin typeface="Times New Roman" pitchFamily="18" charset="0"/>
                <a:ea typeface="標楷體" pitchFamily="65" charset="-120"/>
              </a:rPr>
              <a:t>, 1918~2007)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，美國維吉尼亞大學的</a:t>
            </a:r>
            <a:r>
              <a:rPr lang="zh-TW" altLang="en-US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經神病學系教授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，運用嚴謹的科學態度與方法研究輪迴轉世。他在世界各地從事「</a:t>
            </a:r>
            <a:r>
              <a:rPr lang="zh-TW" altLang="en-US" sz="4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兒童自發性的前世記憶研究</a:t>
            </a:r>
            <a:r>
              <a:rPr lang="zh-TW" altLang="en-US" sz="4000" smtClean="0">
                <a:latin typeface="Times New Roman" pitchFamily="18" charset="0"/>
                <a:ea typeface="標楷體" pitchFamily="65" charset="-120"/>
              </a:rPr>
              <a:t>」，直到他過世之前，累計的研究案例高達三千件。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6142</Words>
  <Application>Microsoft Office PowerPoint</Application>
  <PresentationFormat>如螢幕大小 (4:3)</PresentationFormat>
  <Paragraphs>393</Paragraphs>
  <Slides>100</Slides>
  <Notes>63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08" baseType="lpstr">
      <vt:lpstr>Arial</vt:lpstr>
      <vt:lpstr>新細明體</vt:lpstr>
      <vt:lpstr>Calibri</vt:lpstr>
      <vt:lpstr>標楷體</vt:lpstr>
      <vt:lpstr>Wingdings</vt:lpstr>
      <vt:lpstr>Times New Roman</vt:lpstr>
      <vt:lpstr>華康儷金黑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(二) 為什麼 絕大多數現代人 都死得很痛苦？</vt:lpstr>
      <vt:lpstr>投影片 53</vt:lpstr>
      <vt:lpstr>投影片 54</vt:lpstr>
      <vt:lpstr>投影片 55</vt:lpstr>
      <vt:lpstr>投影片 56</vt:lpstr>
      <vt:lpstr>投影片 57</vt:lpstr>
      <vt:lpstr>投影片 58</vt:lpstr>
      <vt:lpstr>四、 「現代人無法善終」 的問題如何解套？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數學概念的啟示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  <vt:lpstr>投影片 89</vt:lpstr>
      <vt:lpstr>投影片 90</vt:lpstr>
      <vt:lpstr>投影片 91</vt:lpstr>
      <vt:lpstr>投影片 92</vt:lpstr>
      <vt:lpstr>投影片 93</vt:lpstr>
      <vt:lpstr>投影片 94</vt:lpstr>
      <vt:lpstr>投影片 95</vt:lpstr>
      <vt:lpstr>投影片 96</vt:lpstr>
      <vt:lpstr>投影片 97</vt:lpstr>
      <vt:lpstr>投影片 98</vt:lpstr>
      <vt:lpstr>投影片 99</vt:lpstr>
      <vt:lpstr>投影片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nhu</cp:lastModifiedBy>
  <cp:revision>114</cp:revision>
  <dcterms:created xsi:type="dcterms:W3CDTF">2015-12-21T07:30:43Z</dcterms:created>
  <dcterms:modified xsi:type="dcterms:W3CDTF">2017-11-20T08:35:44Z</dcterms:modified>
</cp:coreProperties>
</file>