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670" r:id="rId3"/>
    <p:sldId id="721" r:id="rId4"/>
    <p:sldId id="725" r:id="rId5"/>
    <p:sldId id="722" r:id="rId6"/>
    <p:sldId id="671" r:id="rId7"/>
    <p:sldId id="716" r:id="rId8"/>
    <p:sldId id="672" r:id="rId9"/>
    <p:sldId id="673" r:id="rId10"/>
    <p:sldId id="674" r:id="rId11"/>
    <p:sldId id="717" r:id="rId12"/>
    <p:sldId id="675" r:id="rId13"/>
    <p:sldId id="676" r:id="rId14"/>
    <p:sldId id="718" r:id="rId15"/>
    <p:sldId id="677" r:id="rId16"/>
    <p:sldId id="719" r:id="rId17"/>
    <p:sldId id="678" r:id="rId18"/>
    <p:sldId id="720" r:id="rId19"/>
    <p:sldId id="679" r:id="rId20"/>
    <p:sldId id="680" r:id="rId21"/>
    <p:sldId id="726" r:id="rId22"/>
    <p:sldId id="727" r:id="rId23"/>
    <p:sldId id="728" r:id="rId24"/>
    <p:sldId id="738" r:id="rId25"/>
    <p:sldId id="729" r:id="rId26"/>
    <p:sldId id="730" r:id="rId27"/>
    <p:sldId id="739" r:id="rId28"/>
    <p:sldId id="731" r:id="rId29"/>
    <p:sldId id="732" r:id="rId30"/>
    <p:sldId id="733" r:id="rId31"/>
    <p:sldId id="734" r:id="rId32"/>
    <p:sldId id="735" r:id="rId33"/>
    <p:sldId id="737" r:id="rId34"/>
    <p:sldId id="736" r:id="rId35"/>
    <p:sldId id="681" r:id="rId36"/>
    <p:sldId id="682" r:id="rId37"/>
    <p:sldId id="683" r:id="rId38"/>
    <p:sldId id="684" r:id="rId39"/>
    <p:sldId id="685" r:id="rId40"/>
    <p:sldId id="686" r:id="rId41"/>
    <p:sldId id="687" r:id="rId42"/>
    <p:sldId id="688" r:id="rId43"/>
    <p:sldId id="689" r:id="rId44"/>
    <p:sldId id="690" r:id="rId45"/>
    <p:sldId id="740" r:id="rId46"/>
    <p:sldId id="691" r:id="rId47"/>
    <p:sldId id="692" r:id="rId48"/>
    <p:sldId id="693" r:id="rId49"/>
    <p:sldId id="696" r:id="rId50"/>
    <p:sldId id="697" r:id="rId51"/>
    <p:sldId id="698" r:id="rId52"/>
    <p:sldId id="699" r:id="rId53"/>
    <p:sldId id="700" r:id="rId54"/>
    <p:sldId id="701" r:id="rId55"/>
    <p:sldId id="702" r:id="rId56"/>
    <p:sldId id="703" r:id="rId57"/>
    <p:sldId id="704" r:id="rId58"/>
    <p:sldId id="705" r:id="rId59"/>
    <p:sldId id="706" r:id="rId60"/>
    <p:sldId id="707" r:id="rId61"/>
    <p:sldId id="708" r:id="rId62"/>
    <p:sldId id="709" r:id="rId63"/>
    <p:sldId id="710" r:id="rId64"/>
    <p:sldId id="711" r:id="rId65"/>
    <p:sldId id="712" r:id="rId66"/>
    <p:sldId id="713" r:id="rId67"/>
    <p:sldId id="714" r:id="rId68"/>
    <p:sldId id="715" r:id="rId6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009900"/>
    <a:srgbClr val="CC6600"/>
    <a:srgbClr val="FF9900"/>
    <a:srgbClr val="0033CC"/>
    <a:srgbClr val="364ADE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5" autoAdjust="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FFAF8C3-78FC-4AF4-86FE-76F2935EAEE8}" type="datetimeFigureOut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3E0AD1E-15CA-47C8-9E7A-A4658D7D73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ED326C-DD9E-40C2-B0A8-9E40E2D59EB3}" type="slidenum">
              <a:rPr lang="en-US" altLang="zh-TW" sz="1200">
                <a:latin typeface="Times New Roman" pitchFamily="18" charset="0"/>
              </a:rPr>
              <a:pPr algn="r"/>
              <a:t>2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372A0A-7AF2-4211-9E7B-C7DA8B6ECB2C}" type="slidenum">
              <a:rPr lang="en-US" altLang="zh-TW" sz="1200">
                <a:latin typeface="Times New Roman" pitchFamily="18" charset="0"/>
              </a:rPr>
              <a:pPr algn="r"/>
              <a:t>37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A1C721-4613-4009-8795-06D0D6D2D3D6}" type="slidenum">
              <a:rPr lang="en-US" altLang="zh-TW" sz="1200">
                <a:latin typeface="Times New Roman" pitchFamily="18" charset="0"/>
              </a:rPr>
              <a:pPr algn="r"/>
              <a:t>51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ECE5-D295-4430-8C8E-F35433ABECF0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ED4E-4B77-489A-B25D-14DEC3495C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CA46-49D2-4ED0-936B-968E65EBD99B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22D9-63EA-46DF-B282-288F21966D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0F84-6273-4BF1-B3B8-2D31F8915662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D5C7-5268-49FE-99EC-90F20D2FBB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9A6F-7BCC-4629-8462-F869FA88A057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A896-BBD1-4957-95DA-9637D11463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C6BE-42E9-4877-A0A0-4CC2C035FB1C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D7B8-AB0E-429C-A016-A82F0200F0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3BAF-E38F-4A09-ABB1-FFA8E86FB363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0D1E-DDB0-4D0B-B881-E0F44C5043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2398-A2B0-4624-8E81-847A3145126D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7D85-BD1E-4CCE-933F-E82DE3A4F2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1275-8804-41D1-BFAD-3E13FC9555C2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8901-78CD-4544-B5A9-D144FA796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77DB-176D-443C-A9AA-441DCA998500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2035-D7B1-4159-A000-A66822F7E0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596A-E7AD-4D1C-91D5-69EEA009114D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DA49-CE92-476D-B9C0-9B635D72B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5C44020-245C-4F94-AC06-3D2865ABB319}" type="datetime1">
              <a:rPr lang="zh-TW" altLang="en-US"/>
              <a:pPr>
                <a:defRPr/>
              </a:pPr>
              <a:t>2017/12/12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805917CC-F588-4725-8646-03216C3250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a123@nhu.edu.t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4213" y="620713"/>
            <a:ext cx="77041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從生命永續觀點看</a:t>
            </a:r>
            <a: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現代醫學所面臨的</a:t>
            </a:r>
            <a: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困境、挑戰與希望</a:t>
            </a:r>
            <a:endParaRPr lang="zh-TW" altLang="en-US" sz="6000">
              <a:solidFill>
                <a:srgbClr val="364ADE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algn="ctr">
              <a:defRPr/>
            </a:pPr>
            <a:r>
              <a:rPr lang="en-US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Part II</a:t>
            </a:r>
          </a:p>
        </p:txBody>
      </p:sp>
      <p:sp>
        <p:nvSpPr>
          <p:cNvPr id="5" name="副標題 2"/>
          <p:cNvSpPr>
            <a:spLocks/>
          </p:cNvSpPr>
          <p:nvPr/>
        </p:nvSpPr>
        <p:spPr bwMode="auto">
          <a:xfrm>
            <a:off x="1331913" y="4797425"/>
            <a:ext cx="6553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佛光山寺副住持</a:t>
            </a:r>
          </a:p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南華大學專任教授</a:t>
            </a:r>
          </a:p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慧開法師編講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693738"/>
            <a:ext cx="8066087" cy="5472112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不是的！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蓮花基金會董事長陳榮基教授</a:t>
            </a:r>
            <a:r>
              <a:rPr lang="zh-TW" altLang="en-US" sz="3600" smtClean="0">
                <a:ea typeface="標楷體" pitchFamily="65" charset="-120"/>
              </a:rPr>
              <a:t>說得好：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大孝與大愛</a:t>
            </a:r>
            <a:r>
              <a:rPr lang="zh-TW" altLang="en-US" sz="3600" smtClean="0">
                <a:ea typeface="標楷體" pitchFamily="65" charset="-120"/>
              </a:rPr>
              <a:t>，並非不計末期病人的痛苦，一味地搶救到底，而是親切的陪伴末期親人，協助他</a:t>
            </a:r>
            <a:r>
              <a:rPr lang="en-US" altLang="zh-TW" sz="3600" smtClean="0">
                <a:ea typeface="標楷體" pitchFamily="65" charset="-120"/>
              </a:rPr>
              <a:t>/</a:t>
            </a:r>
            <a:r>
              <a:rPr lang="zh-TW" altLang="en-US" sz="3600" smtClean="0">
                <a:ea typeface="標楷體" pitchFamily="65" charset="-120"/>
              </a:rPr>
              <a:t>她坦然接受疾病與死亡，減少他</a:t>
            </a:r>
            <a:r>
              <a:rPr lang="en-US" altLang="zh-TW" sz="3600" smtClean="0">
                <a:ea typeface="標楷體" pitchFamily="65" charset="-120"/>
              </a:rPr>
              <a:t>/</a:t>
            </a:r>
            <a:r>
              <a:rPr lang="zh-TW" altLang="en-US" sz="3600" smtClean="0">
                <a:ea typeface="標楷體" pitchFamily="65" charset="-120"/>
              </a:rPr>
              <a:t>她在</a:t>
            </a:r>
            <a:r>
              <a:rPr lang="en-US" altLang="zh-TW" sz="3600" smtClean="0">
                <a:ea typeface="標楷體" pitchFamily="65" charset="-120"/>
              </a:rPr>
              <a:t>『</a:t>
            </a:r>
            <a:r>
              <a:rPr lang="zh-TW" altLang="en-US" sz="3600" smtClean="0">
                <a:ea typeface="標楷體" pitchFamily="65" charset="-120"/>
              </a:rPr>
              <a:t>身、心、靈</a:t>
            </a:r>
            <a:r>
              <a:rPr lang="en-US" altLang="zh-TW" sz="3600" smtClean="0">
                <a:ea typeface="標楷體" pitchFamily="65" charset="-120"/>
              </a:rPr>
              <a:t>』</a:t>
            </a:r>
            <a:r>
              <a:rPr lang="zh-TW" altLang="en-US" sz="3600" smtClean="0">
                <a:ea typeface="標楷體" pitchFamily="65" charset="-120"/>
              </a:rPr>
              <a:t>上的痛苦，協助他</a:t>
            </a:r>
            <a:r>
              <a:rPr lang="en-US" altLang="zh-TW" sz="3600" smtClean="0">
                <a:ea typeface="標楷體" pitchFamily="65" charset="-120"/>
              </a:rPr>
              <a:t>/</a:t>
            </a:r>
            <a:r>
              <a:rPr lang="zh-TW" altLang="en-US" sz="3600" smtClean="0">
                <a:ea typeface="標楷體" pitchFamily="65" charset="-120"/>
              </a:rPr>
              <a:t>她放下萬緣，安詳往生！」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692150"/>
            <a:ext cx="7705725" cy="5041900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同樣的道理，沒有做</a:t>
            </a:r>
            <a:r>
              <a:rPr lang="en-US" altLang="zh-TW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CPR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急救就讓末期病人死亡，就是醫師的失職及醫療的失敗嗎？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不是的！</a:t>
            </a:r>
            <a:r>
              <a:rPr lang="zh-TW" altLang="en-US" sz="3600" smtClean="0">
                <a:ea typeface="標楷體" pitchFamily="65" charset="-120"/>
              </a:rPr>
              <a:t>陳榮基教授說：「人生終究必有一死，絕症末期病人的死亡，是</a:t>
            </a:r>
            <a:r>
              <a:rPr lang="en-US" altLang="zh-TW" sz="3600" smtClean="0">
                <a:ea typeface="標楷體" pitchFamily="65" charset="-120"/>
              </a:rPr>
              <a:t>『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大自然的生命機制</a:t>
            </a:r>
            <a:r>
              <a:rPr lang="en-US" altLang="zh-TW" sz="3600" smtClean="0">
                <a:ea typeface="標楷體" pitchFamily="65" charset="-120"/>
              </a:rPr>
              <a:t>』</a:t>
            </a:r>
            <a:r>
              <a:rPr lang="zh-TW" altLang="en-US" sz="3600" smtClean="0">
                <a:ea typeface="標楷體" pitchFamily="65" charset="-120"/>
              </a:rPr>
              <a:t>，並非醫療的失敗。</a:t>
            </a:r>
            <a:r>
              <a:rPr lang="zh-TW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未能協助病人安詳往生，才是醫療真正的失敗。</a:t>
            </a:r>
            <a:r>
              <a:rPr lang="zh-TW" altLang="en-US" sz="3600" smtClean="0">
                <a:ea typeface="標楷體" pitchFamily="65" charset="-120"/>
              </a:rPr>
              <a:t>」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765175"/>
            <a:ext cx="7705725" cy="5400675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我要再補充一句：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未能協助親人長輩善終及安詳往生，才是真正的孝道有虧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CPR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等急救術是有其運用的條件與限制的</a:t>
            </a:r>
            <a:r>
              <a:rPr lang="zh-TW" altLang="en-US" sz="3600" smtClean="0">
                <a:ea typeface="標楷體" pitchFamily="65" charset="-120"/>
              </a:rPr>
              <a:t>，</a:t>
            </a:r>
            <a:r>
              <a:rPr lang="zh-TW" altLang="en-US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可能救回來的情況是：</a:t>
            </a:r>
            <a:r>
              <a:rPr lang="zh-TW" altLang="en-US" sz="3600" smtClean="0">
                <a:ea typeface="標楷體" pitchFamily="65" charset="-120"/>
              </a:rPr>
              <a:t>突然心臟病發作、遭受電擊、溺水、嚴重外傷或可逆性呼吸衰竭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600" smtClean="0">
                <a:ea typeface="標楷體" pitchFamily="65" charset="-120"/>
              </a:rPr>
              <a:t>等等的病人或傷患。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836613"/>
            <a:ext cx="7993062" cy="4321175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例如：</a:t>
            </a:r>
            <a:r>
              <a:rPr lang="en-US" altLang="zh-TW" sz="3600" smtClean="0">
                <a:ea typeface="標楷體" pitchFamily="65" charset="-120"/>
              </a:rPr>
              <a:t>2002</a:t>
            </a:r>
            <a:r>
              <a:rPr lang="zh-TW" altLang="en-US" sz="3600" smtClean="0">
                <a:ea typeface="標楷體" pitchFamily="65" charset="-120"/>
              </a:rPr>
              <a:t>年在英國高鐵出軌事故中重傷昏迷兩個月的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香港鳳凰衛視主播劉海若</a:t>
            </a:r>
            <a:r>
              <a:rPr lang="zh-TW" altLang="en-US" sz="3600" smtClean="0">
                <a:ea typeface="標楷體" pitchFamily="65" charset="-120"/>
              </a:rPr>
              <a:t>；</a:t>
            </a:r>
            <a:r>
              <a:rPr lang="en-US" altLang="zh-TW" sz="3600" smtClean="0">
                <a:ea typeface="標楷體" pitchFamily="65" charset="-120"/>
              </a:rPr>
              <a:t>2006</a:t>
            </a:r>
            <a:r>
              <a:rPr lang="zh-TW" altLang="en-US" sz="3600" smtClean="0">
                <a:ea typeface="標楷體" pitchFamily="65" charset="-120"/>
              </a:rPr>
              <a:t>年在高速公路上車禍重傷的台中市長胡志強的夫人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邵曉鈴女士</a:t>
            </a:r>
            <a:r>
              <a:rPr lang="zh-TW" altLang="en-US" sz="3600" smtClean="0">
                <a:ea typeface="標楷體" pitchFamily="65" charset="-120"/>
              </a:rPr>
              <a:t>，都是從死亡的邊緣被救回來了，因為她們原本都很健康，而不是年老末期的病人。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692150"/>
            <a:ext cx="8064500" cy="3889375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然而，絕大多數的社會大眾都誤判及高估了醫療的效用，而不知道現代醫療的極限，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其實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CPR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根本就無法救回慢性而且逐漸衰竭的年老末期病人，只是延長病人的痛苦與折磨，最後終歸一死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836613"/>
            <a:ext cx="8064500" cy="5402262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但是往往因為家屬的無知與堅持，或者醫師本身主觀上也不能接受病人在他手上死亡，而一心一意想要與病魔和死神對抗，而一再地對末期病人進行急救，甚至還「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加碼</a:t>
            </a:r>
            <a:r>
              <a:rPr lang="zh-TW" altLang="en-US" sz="3600" smtClean="0">
                <a:ea typeface="標楷體" pitchFamily="65" charset="-120"/>
              </a:rPr>
              <a:t>」急救，</a:t>
            </a:r>
            <a:r>
              <a:rPr lang="zh-TW" altLang="en-US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再以機器與管線維持</a:t>
            </a:r>
            <a:r>
              <a:rPr lang="zh-TW" altLang="en-US" sz="3600" smtClean="0">
                <a:ea typeface="標楷體" pitchFamily="65" charset="-120"/>
              </a:rPr>
              <a:t>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生命跡象</a:t>
            </a:r>
            <a:r>
              <a:rPr lang="zh-TW" altLang="en-US" sz="3600" smtClean="0">
                <a:ea typeface="標楷體" pitchFamily="65" charset="-120"/>
              </a:rPr>
              <a:t>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6263" y="693738"/>
            <a:ext cx="7956550" cy="55435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很不幸的，最後的結局其實是讓病人耗盡了精神與體力，導致</a:t>
            </a:r>
            <a:r>
              <a:rPr lang="zh-TW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多重器官衰竭而死亡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，這就是在醫院裡不斷重演的生命落幕真實戲碼，毫無現代人應該享有的「死亡品質」與「死亡尊嚴」可言。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6263" y="693738"/>
            <a:ext cx="7956550" cy="41036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請問：在這樣的死亡情境中，親情的關懷究竟何在？「孝道」究竟何在？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陳榮基教授、陳秀丹醫師和我不約而同地主張「</a:t>
            </a:r>
            <a:r>
              <a:rPr lang="zh-TW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拒絕心肺復甦術、拒絕插管、拒絕無效且增加痛苦的臨終急救術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549275"/>
            <a:ext cx="7740650" cy="43926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請大家特別注意，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是「拒絕」急救，而不是「放棄」急救！</a:t>
            </a:r>
            <a:r>
              <a:rPr lang="zh-TW" altLang="en-US" sz="3600" smtClean="0">
                <a:ea typeface="標楷體" pitchFamily="65" charset="-120"/>
              </a:rPr>
              <a:t>這是讓親人能夠安詳往生的關鍵要素。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我們從來就不曾見過末期病人經過「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一再不斷地</a:t>
            </a:r>
            <a:r>
              <a:rPr lang="zh-TW" altLang="en-US" sz="3600" smtClean="0">
                <a:ea typeface="標楷體" pitchFamily="65" charset="-120"/>
              </a:rPr>
              <a:t>」急救而能存活，最後安詳往生的，全部都是在極端痛苦中，「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多重器官衰竭而死亡</a:t>
            </a:r>
            <a:r>
              <a:rPr lang="zh-TW" altLang="en-US" sz="3600" smtClean="0">
                <a:ea typeface="標楷體" pitchFamily="65" charset="-120"/>
              </a:rPr>
              <a:t>」！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549275"/>
            <a:ext cx="7740650" cy="52562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因此，我不得不說：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堅持要給臨終的親人急救的決定，其實是</a:t>
            </a:r>
            <a:r>
              <a:rPr lang="zh-TW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非常非常非常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錯誤的「不孝之舉」！</a:t>
            </a:r>
            <a:r>
              <a:rPr lang="zh-TW" altLang="en-US" sz="3600" smtClean="0">
                <a:ea typeface="標楷體" pitchFamily="65" charset="-120"/>
              </a:rPr>
              <a:t> 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在親人生命的最後階段，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想要圓滿孝道的關鍵功課，其實是在於家人的親情陪伴</a:t>
            </a:r>
            <a:r>
              <a:rPr lang="zh-TW" altLang="en-US" sz="3600" smtClean="0">
                <a:ea typeface="標楷體" pitchFamily="65" charset="-120"/>
              </a:rPr>
              <a:t>，而且是「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全程的陪伴</a:t>
            </a:r>
            <a:r>
              <a:rPr lang="zh-TW" altLang="en-US" sz="3600" smtClean="0">
                <a:ea typeface="標楷體" pitchFamily="65" charset="-120"/>
              </a:rPr>
              <a:t>」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可以由家人輪流排班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600" smtClean="0">
                <a:ea typeface="標楷體" pitchFamily="65" charset="-120"/>
              </a:rPr>
              <a:t>，這也是讓臨終病人經驗他生命中最後而且是最重要的成長階段。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8EB9B3BF-69C5-4F3D-A3CD-A7AC9F992539}" type="slidenum">
              <a:rPr kumimoji="0" lang="en-US" altLang="zh-TW" sz="1400">
                <a:latin typeface="Times New Roman" pitchFamily="18" charset="0"/>
              </a:rPr>
              <a:pPr algn="r"/>
              <a:t>2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628775"/>
            <a:ext cx="7775575" cy="29527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6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五、</a:t>
            </a:r>
            <a:br>
              <a:rPr lang="zh-TW" altLang="en-US" sz="6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en-US" sz="6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孝道的再省思</a:t>
            </a:r>
            <a:r>
              <a:rPr lang="zh-TW" altLang="en-US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549275"/>
            <a:ext cx="8064500" cy="3959225"/>
          </a:xfrm>
        </p:spPr>
        <p:txBody>
          <a:bodyPr/>
          <a:lstStyle/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真正能夠讓末期病人「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享受家人全程親情陪伴</a:t>
            </a:r>
            <a:r>
              <a:rPr lang="zh-TW" altLang="en-US" sz="3600" smtClean="0">
                <a:ea typeface="標楷體" pitchFamily="65" charset="-120"/>
              </a:rPr>
              <a:t>」的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前提要件</a:t>
            </a:r>
            <a:r>
              <a:rPr lang="zh-TW" altLang="en-US" sz="3600" smtClean="0">
                <a:ea typeface="標楷體" pitchFamily="65" charset="-120"/>
              </a:rPr>
              <a:t>，就是「不施行心肺復甦術、不接受無謂的治療、讓病人能決定自己的事、讓病人免於現代醫療的折磨與摧殘、讓病人如同正常人般地受到尊重」。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3146" y="83845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插管篇</a:t>
            </a:r>
            <a:r>
              <a:rPr kumimoji="0" lang="en-US" altLang="zh-TW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kumimoji="0"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78013" y="338138"/>
            <a:ext cx="5038725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[</a:t>
            </a:r>
            <a:r>
              <a:rPr kumimoji="0"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 </a:t>
            </a:r>
            <a:r>
              <a:rPr kumimoji="0"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  <a:cs typeface="華康儷金黑"/>
              </a:rPr>
              <a:t>平面廣告</a:t>
            </a:r>
            <a:r>
              <a:rPr kumimoji="0"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]</a:t>
            </a:r>
          </a:p>
        </p:txBody>
      </p:sp>
      <p:pic>
        <p:nvPicPr>
          <p:cNvPr id="99332" name="Picture 2" descr="C:\Users\show\Desktop\hanya\110323 衛生署安寧緩和醫療意願媒體製作計畫_OK\企劃\3_例圖\衛生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20688"/>
            <a:ext cx="8302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333" name="群組 10"/>
          <p:cNvGrpSpPr>
            <a:grpSpLocks/>
          </p:cNvGrpSpPr>
          <p:nvPr/>
        </p:nvGrpSpPr>
        <p:grpSpPr bwMode="auto">
          <a:xfrm>
            <a:off x="1187450" y="1582738"/>
            <a:ext cx="6816725" cy="4510087"/>
            <a:chOff x="708239" y="1417107"/>
            <a:chExt cx="7562636" cy="5225821"/>
          </a:xfrm>
        </p:grpSpPr>
        <p:pic>
          <p:nvPicPr>
            <p:cNvPr id="8" name="圖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08239" y="1417107"/>
              <a:ext cx="3713162" cy="5219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99335" name="圖片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423228"/>
              <a:ext cx="3698875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148263" y="6021388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12" name="投影片編號版面配置區 11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0C8466-11F4-4F76-BB1E-A3B9BDDC4B2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 txBox="1">
            <a:spLocks noChangeArrowheads="1"/>
          </p:cNvSpPr>
          <p:nvPr/>
        </p:nvSpPr>
        <p:spPr bwMode="auto">
          <a:xfrm>
            <a:off x="685800" y="547688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插呼吸管示意圖</a:t>
            </a:r>
          </a:p>
        </p:txBody>
      </p:sp>
      <p:pic>
        <p:nvPicPr>
          <p:cNvPr id="100355" name="Picture 3" descr="9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1412875"/>
            <a:ext cx="61944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6799BA-AD36-4426-A554-CBA32E20E8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 txBox="1">
            <a:spLocks noChangeArrowheads="1"/>
          </p:cNvSpPr>
          <p:nvPr/>
        </p:nvSpPr>
        <p:spPr bwMode="auto">
          <a:xfrm>
            <a:off x="685800" y="1844675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小弟開定的</a:t>
            </a: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6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手術插管親身經驗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A2182D-65FA-4AB0-81FC-6FD1A13BA72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41338" y="836613"/>
            <a:ext cx="7991475" cy="4752975"/>
          </a:xfrm>
          <a:prstGeom prst="rect">
            <a:avLst/>
          </a:prstGeom>
          <a:ex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(2014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年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12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月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7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日紀錄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出院了！插管很容易讓氣管受傷，這種罪不要說老年人受不起，中年人一樣受不起。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手術從昨天下午三點到現在，我喉嚨原本沒有痰，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插完管，拔出來好像火燒喉嚨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，還一堆清不完的痰，睡也睡不好。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還好我們沒有讓老媽、老爸臨走前要受這種罪，阿彌陀佛！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2B40AE-B455-4235-A6BF-4C69933A0EB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11188" y="620713"/>
            <a:ext cx="7920037" cy="5472112"/>
          </a:xfrm>
          <a:prstGeom prst="rect">
            <a:avLst/>
          </a:prstGeom>
          <a:ex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如果你問我：挨一刀會不很痛？我只能跟你說：全身痲醉，等你動完刀，醒來已經在恢復室了，但是痛苦的在後面。</a:t>
            </a:r>
          </a:p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我是在週六早晨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6:00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開始禁食，動刀前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個小時內不能喝一滴水，所以我在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3:00pm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做完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扁桃腺切除手術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，在手術過後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小時才能進食，到了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9:00pm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開始喝水。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1E8F4D-754D-4435-BD58-1541C38630E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55650" y="620713"/>
            <a:ext cx="7704138" cy="5329237"/>
          </a:xfrm>
          <a:prstGeom prst="rect">
            <a:avLst/>
          </a:prstGeom>
          <a:ex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這是插氣管的，當拔管的時候，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我的氣管好像火在燒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，支氣管裡有一堆痰，躺著無法咳出來，兩個鼻孔又鼻塞，全身痲醉沒退，又無法起身把痰咳出來。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護理人員就讓病患像一條上岸的魚一樣用嘴呼吸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，卻不會幫忙，原因是如果用抽痰機，會傷到傷口與乾燥的氣管，所以就晾在恢復室。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EC29A3-C520-4632-84BF-0359B383004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39750" y="404813"/>
            <a:ext cx="8137525" cy="3095625"/>
          </a:xfrm>
          <a:prstGeom prst="rect">
            <a:avLst/>
          </a:prstGeom>
          <a:extLst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CC00CC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最痛的部份不是動刀的傷口，是插管的後遺症，這個時候讓我想起了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六道輪迴中的餓鬼道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，喉嚨細細的，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每每喝一點東西就好像火在燒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，喝下去的水，又跟痰混在一起，當你咳痰的時候，不僅是傷口痛，支氣管也在痛。</a:t>
            </a:r>
          </a:p>
        </p:txBody>
      </p:sp>
      <p:pic>
        <p:nvPicPr>
          <p:cNvPr id="23554" name="Picture 2" descr="C:\Users\user\Desktop\文教館簡報\圖庫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93815" y="3495175"/>
            <a:ext cx="3353381" cy="3068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874166-3BFE-4399-9B89-30EBD0D6E21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646" name="AutoShape 6" descr="「惡鬼道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12648" name="AutoShape 8" descr="「惡鬼道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/>
          </a:p>
        </p:txBody>
      </p:sp>
      <p:pic>
        <p:nvPicPr>
          <p:cNvPr id="112649" name="Picture 9" descr="惡鬼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00438"/>
            <a:ext cx="4176712" cy="31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39750" y="620713"/>
            <a:ext cx="8137525" cy="5400675"/>
          </a:xfrm>
          <a:prstGeom prst="rect">
            <a:avLst/>
          </a:prstGeom>
          <a:ex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  <a:cs typeface="Times New Roman" pitchFamily="18" charset="0"/>
              </a:rPr>
              <a:t>這種狀況真的也無法好好的睡覺，在入睡之前一定要再打一劑止痛針與消腫針。這件事我昨晚沒做，所以就睡半個小時，起來咳痰後打坐後，再睡半個小時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  <a:cs typeface="Times New Roman" pitchFamily="18" charset="0"/>
              </a:rPr>
              <a:t>來來回回，一直到早上。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ea typeface="標楷體" pitchFamily="65" charset="-120"/>
                <a:cs typeface="Times New Roman" pitchFamily="18" charset="0"/>
              </a:rPr>
              <a:t>住院醫生來，我就跟他抱怨：我不打算再多住一天，我睡也睡不好，也沒有主動給我消炎止痛的藥，我多住一天要幹嘛？</a:t>
            </a:r>
            <a:endParaRPr kumimoji="0" lang="zh-TW" altLang="en-US" sz="36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390198-ECE5-4A29-AF74-BC58D9EB23F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11188" y="620713"/>
            <a:ext cx="7920037" cy="5472112"/>
          </a:xfrm>
          <a:prstGeom prst="rect">
            <a:avLst/>
          </a:prstGeom>
          <a:extLst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住院醫生看了我的傷口之後，評估狀況是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OK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的，但是我跟他說：我氣管不舒服，他說那是插管造成的。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到了今天都還沒恢復，我想我這種年紀都不見得受的了插管的痛苦，更何況是八十、九十多歲的老人家，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插了管子，還想要「正念現前」，根本就是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Mission Impossible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，機率非常、非常低的啦！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B8E671-3B2B-4F69-B73E-C417A2D1484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8137525" cy="4824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在從前：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當疾病已臻末期，而且藥石罔效的時候，醫師只能跟家屬一齊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陪伴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臨終病人往生。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在當代：</a:t>
            </a: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然而，自從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1960</a:t>
            </a: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年代以來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，很多醫療急救術，例如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心肺復甦術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簡稱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CPR)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等等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的發明問世，反而讓醫師對</a:t>
            </a: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末期與臨終病人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施予很多相當痛苦的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急救措施。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67175" y="5949950"/>
            <a:ext cx="43926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D746EE-DD25-4068-9C32-77166F16F3C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785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到了年老多病、體弱氣衰時，若欲</a:t>
            </a:r>
            <a:r>
              <a:rPr kumimoji="0" lang="zh-TW" altLang="en-US" sz="360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善終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</a:t>
            </a:r>
            <a:br>
              <a:rPr kumimoji="0" lang="zh-TW" altLang="en-US" sz="36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千萬要避免</a:t>
            </a:r>
            <a:r>
              <a:rPr kumimoji="0" lang="zh-TW" altLang="en-US" sz="3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心肺復甦術、插管</a:t>
            </a:r>
            <a:r>
              <a:rPr kumimoji="0" lang="en-US" altLang="zh-TW" sz="3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kumimoji="0" lang="zh-TW" altLang="en-US" sz="36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等等。</a:t>
            </a:r>
          </a:p>
        </p:txBody>
      </p:sp>
      <p:pic>
        <p:nvPicPr>
          <p:cNvPr id="3" name="Picture 3" descr="c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5655" y="2348880"/>
            <a:ext cx="637435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7605A4-319F-4B60-9E09-D21700244D0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 txBox="1">
            <a:spLocks noChangeArrowheads="1"/>
          </p:cNvSpPr>
          <p:nvPr/>
        </p:nvSpPr>
        <p:spPr bwMode="auto">
          <a:xfrm>
            <a:off x="87313" y="71438"/>
            <a:ext cx="90217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600" b="1">
                <a:solidFill>
                  <a:schemeClr val="accent1"/>
                </a:solidFill>
                <a:latin typeface="Times New Roman" pitchFamily="18" charset="0"/>
                <a:ea typeface="標楷體" pitchFamily="65" charset="-120"/>
              </a:rPr>
              <a:t>加護病房的實相：</a:t>
            </a:r>
            <a:r>
              <a:rPr kumimoji="0" lang="en-US" altLang="zh-TW" sz="36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36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</a:br>
            <a:r>
              <a:rPr kumimoji="0" lang="zh-TW" altLang="en-US" sz="36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在一堆機器的背後，您看到了什麽？</a:t>
            </a:r>
            <a:br>
              <a:rPr kumimoji="0" lang="zh-TW" altLang="en-US" sz="36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</a:br>
            <a:r>
              <a:rPr kumimoji="0" lang="zh-TW" altLang="en-US" sz="3600" b="1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「生命」一定要用「機器」來延續嗎？</a:t>
            </a:r>
          </a:p>
        </p:txBody>
      </p:sp>
      <p:pic>
        <p:nvPicPr>
          <p:cNvPr id="107523" name="Picture 7" descr="DSCN2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933575"/>
            <a:ext cx="640715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4284663" y="6007100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陳榮基教授</a:t>
            </a:r>
            <a:r>
              <a:rPr lang="en-US" altLang="zh-TW" sz="2400">
                <a:solidFill>
                  <a:schemeClr val="tx2"/>
                </a:solidFill>
                <a:ea typeface="標楷體" pitchFamily="65" charset="-120"/>
              </a:rPr>
              <a:t>/</a:t>
            </a:r>
            <a:r>
              <a:rPr lang="zh-TW" altLang="en-US" sz="2400">
                <a:solidFill>
                  <a:schemeClr val="tx2"/>
                </a:solidFill>
                <a:ea typeface="標楷體" pitchFamily="65" charset="-120"/>
              </a:rPr>
              <a:t>蓮花基金會</a:t>
            </a: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E5583A-9296-4A19-8F1E-C8B690F7253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731612-0A2B-40F7-80E9-9179DD96487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08547" name="群組 4"/>
          <p:cNvGrpSpPr>
            <a:grpSpLocks/>
          </p:cNvGrpSpPr>
          <p:nvPr/>
        </p:nvGrpSpPr>
        <p:grpSpPr bwMode="auto">
          <a:xfrm>
            <a:off x="611188" y="765175"/>
            <a:ext cx="8129587" cy="5661025"/>
            <a:chOff x="791304" y="764704"/>
            <a:chExt cx="8128517" cy="5661372"/>
          </a:xfrm>
        </p:grpSpPr>
        <p:pic>
          <p:nvPicPr>
            <p:cNvPr id="3" name="Picture 4" descr="向殘酷仁慈說再見-封面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91304" y="764704"/>
              <a:ext cx="4033375" cy="5661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4" name="Picture 3" descr="向殘酷仁慈說再見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808989" y="764704"/>
              <a:ext cx="4110832" cy="5661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  <a:ext uri="{91240B29-F687-4F45-9708-019B960494DF}"/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06FE72-A279-4BDB-8D77-CD3A07A415C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0595" name="Rectangle 4"/>
          <p:cNvSpPr txBox="1">
            <a:spLocks noChangeArrowheads="1"/>
          </p:cNvSpPr>
          <p:nvPr/>
        </p:nvSpPr>
        <p:spPr bwMode="auto">
          <a:xfrm>
            <a:off x="250825" y="1773238"/>
            <a:ext cx="87137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kumimoji="0" lang="zh-TW" altLang="en-US" sz="48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醫師的現身說法</a:t>
            </a:r>
            <a:r>
              <a:rPr kumimoji="0" lang="zh-TW" altLang="en-US" sz="4800" b="1"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4800" b="1">
                <a:latin typeface="Calibri" pitchFamily="34" charset="0"/>
                <a:ea typeface="標楷體" pitchFamily="65" charset="-120"/>
              </a:rPr>
            </a:b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國立陽明大學附設醫院院長  唐高駿</a:t>
            </a:r>
          </a:p>
          <a:p>
            <a:pPr algn="ctr">
              <a:spcBef>
                <a:spcPct val="20000"/>
              </a:spcBef>
            </a:pP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摘錄自陳秀丹醫師所著的</a:t>
            </a:r>
          </a:p>
          <a:p>
            <a:pPr algn="ctr">
              <a:spcBef>
                <a:spcPct val="20000"/>
              </a:spcBef>
            </a:pP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《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像殘酷的仁慈說再見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》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一書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E4AA1F-F375-4C2E-B42A-CBA0F617238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5288" y="692150"/>
            <a:ext cx="8424862" cy="568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我在接受住院醫師訓練的時候，自認熟悉所有急救技能，天下沒有Ｃ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心肺復甦術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CPR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簡稱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不回的病人，每一次急救，感受到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病人肋骨在我進行心臟按摩時折斷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空氣中充滿了因多次電擊的烤肉香氣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，最後看到監視器上病人的心跳回穩，滿意地出去抽根菸，紓解興奮緊張的情緒，偶爾有的病患真的醒來而且出院，然而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大部分病患在使用維生設備後幾天就過世，有些成為植物人永遠沒有醒來。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96975"/>
            <a:ext cx="7561263" cy="3744913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六、</a:t>
            </a:r>
            <a:b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現代「善終課題」</a:t>
            </a:r>
            <a:b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之解套與具體實踐功課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D488A955-A81D-40E5-8FEF-64BDAE10BEAF}" type="slidenum">
              <a:rPr kumimoji="0" lang="en-US" altLang="zh-TW" sz="1400">
                <a:latin typeface="Times New Roman" pitchFamily="18" charset="0"/>
              </a:rPr>
              <a:pPr algn="r"/>
              <a:t>36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1052513"/>
            <a:ext cx="7740650" cy="432117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其實</a:t>
            </a:r>
            <a:b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我們都可以</a:t>
            </a:r>
            <a:r>
              <a:rPr lang="zh-TW" alt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死得自然而不痛苦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20BFC21B-1548-48CD-B1BF-6B18CB4F2BF9}" type="slidenum">
              <a:rPr kumimoji="0" lang="en-US" altLang="zh-TW" sz="1400">
                <a:latin typeface="Times New Roman" pitchFamily="18" charset="0"/>
              </a:rPr>
              <a:pPr algn="r"/>
              <a:t>37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268413"/>
            <a:ext cx="7993063" cy="40322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</a:t>
            </a: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有情臨命終時</a:t>
            </a: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的身心狀態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476250"/>
            <a:ext cx="7921625" cy="604678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en-US" altLang="zh-TW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瑜伽師地論</a:t>
            </a:r>
            <a:r>
              <a:rPr lang="en-US" altLang="zh-TW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云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：「又</a:t>
            </a:r>
            <a:r>
              <a:rPr lang="zh-TW" alt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善心死時安樂而死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，將欲終時無極苦受逼迫於身；</a:t>
            </a:r>
            <a:r>
              <a:rPr lang="zh-TW" alt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惡心死時苦惱而死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，將命終時極重苦逼迫於身。」由此可知，</a:t>
            </a:r>
            <a:r>
              <a:rPr lang="zh-TW" alt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臨終時的善、惡心念決定了我們的「死亡品質」與「死亡尊嚴」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mtClean="0">
                <a:latin typeface="Arial" charset="0"/>
                <a:ea typeface="標楷體" pitchFamily="65" charset="-120"/>
              </a:rPr>
              <a:t>「</a:t>
            </a:r>
            <a:r>
              <a:rPr lang="zh-TW" alt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善心死時安樂而死，將欲終時無極苦受逼迫於身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」這一段描述還透露了一項重要的訊息，即是</a:t>
            </a:r>
            <a:r>
              <a:rPr lang="zh-TW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死亡並非一定就是苦惱、恐怖的，</a:t>
            </a:r>
            <a:r>
              <a:rPr lang="zh-TW" alt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也可以是很安樂、愉悅的經驗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，可以釐清與化解一般人面對死亡的恐懼與成見，有許多關於</a:t>
            </a:r>
            <a:r>
              <a:rPr lang="zh-TW" alt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瀕死經驗</a:t>
            </a:r>
            <a:r>
              <a:rPr lang="zh-TW" altLang="en-US" smtClean="0">
                <a:latin typeface="Arial" charset="0"/>
                <a:ea typeface="標楷體" pitchFamily="65" charset="-120"/>
              </a:rPr>
              <a:t>的記載可以作為旁證。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F66BF2-6184-42B7-A04D-C29375ABF56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8674" name="Picture 2" descr="C:\Users\user\Desktop\文教館簡報\圖庫\7c842121cf8c650a2066ac8c40f3757e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411760" y="3861048"/>
            <a:ext cx="45720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550" y="549275"/>
            <a:ext cx="7272338" cy="3167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en-US" altLang="zh-TW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kumimoji="0" lang="en-US" altLang="zh-TW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6600">
              <a:solidFill>
                <a:srgbClr val="364AD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6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回歸大自然</a:t>
            </a: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的生命機制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188" y="620713"/>
            <a:ext cx="8137525" cy="5256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這些急救措施包括：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氣管內插管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體外心臟按壓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急救藥物注射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心臟電擊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心臟人工調頻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人工呼吸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等等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，嚴重地阻礙及破壞末期病人的善終權利與機會。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慧開按：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絕大多數人都不知道，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心肺復甦術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(CPR)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要做的話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就是全套上陣，沒有單點的，對末期與臨終病人而言，是非常恐怖的酷刑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  <a:endParaRPr kumimoji="0" lang="en-US" altLang="zh-TW" sz="36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00563" y="5876925"/>
            <a:ext cx="3887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63FFEF-B0CE-477C-8352-5F9F5013E89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E6B8B8-2AC1-40E0-B76A-026EB8193E5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088" y="765175"/>
            <a:ext cx="7561262" cy="5472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肉體的自然死亡「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不是疾病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」，而是「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大自然的生命機制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」，現代醫學與醫護人員應有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坦然接受「自然死」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的基本認知與素養，一般大眾也應該有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坦然接受「自然死」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的心理準備與共識。</a:t>
            </a:r>
          </a:p>
          <a:p>
            <a:pPr marL="360363" indent="-36036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其實，</a:t>
            </a:r>
            <a:r>
              <a:rPr kumimoji="0" lang="zh-TW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老人的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自然死亡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嬰兒的出生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一樣，有其個別</a:t>
            </a:r>
            <a:r>
              <a:rPr kumimoji="0" lang="zh-TW" altLang="en-US" sz="36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自然的節奏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與時機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</a:rPr>
              <a:t>(timing)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，本來就不須要也不應當受到人為的干預。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91BA46-C382-43AA-A7B3-B2D616E6D7F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3" y="765175"/>
            <a:ext cx="7775575" cy="5184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kumimoji="0" lang="en-US" altLang="zh-TW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kumimoji="0" lang="en-US" altLang="zh-TW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br>
              <a:rPr kumimoji="0" lang="en-US" altLang="zh-TW" sz="6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順應</a:t>
            </a: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6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肉體生命</a:t>
            </a:r>
            <a:r>
              <a:rPr kumimoji="0" lang="zh-TW" altLang="en-US" sz="6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zh-TW" altLang="en-US" sz="660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66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自然死亡的歷程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9C3ABB-C3A5-47D5-9935-8ED079200F4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836613"/>
            <a:ext cx="8424863" cy="5329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肉體的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自然死亡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，就像是</a:t>
            </a:r>
            <a:r>
              <a:rPr kumimoji="0" lang="zh-TW" altLang="en-US" sz="36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落葉歸根、瓜熟蒂落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一樣，會經歷一段</a:t>
            </a:r>
            <a:r>
              <a:rPr kumimoji="0" lang="zh-TW" altLang="en-US" sz="36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自然凋謝的歷程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。在不受任何醫療干預及干擾的情況下，將養分與精力集中保留到大腦，臨終者才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有機會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保持意識清楚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，而且「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正念現前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」，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輕鬆愉快地「往生」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肉體的自然死亡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，也有如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電腦作業系統關機一樣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，會先從一些小程式及附屬程式開始逐一關閉，最後才關閉主程式。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4E675-4D6A-4675-8006-0BA44E073FF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6875" y="692150"/>
            <a:ext cx="7920038" cy="5473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同理，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理想的善終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3600">
                <a:ea typeface="標楷體" pitchFamily="65" charset="-120"/>
              </a:rPr>
              <a:t>肉體的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自然死亡</a:t>
            </a:r>
            <a:r>
              <a:rPr kumimoji="0" lang="zh-TW" altLang="en-US" sz="3600">
                <a:ea typeface="標楷體" pitchFamily="65" charset="-120"/>
              </a:rPr>
              <a:t>，也是會先從身體的一些生理系統開始逐一關閉，最先關閉的是消化系統、泌尿系統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0" lang="zh-TW" altLang="en-US" sz="3600">
                <a:ea typeface="標楷體" pitchFamily="65" charset="-120"/>
              </a:rPr>
              <a:t>等等，然後是神經系統，最後是大腦關閉。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這就是為什麼臨終者會產生一種「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臨終脫水現象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」，這是生命的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自然機制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，這時候臨終者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既不需要進食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，也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根本就不該進食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741EE9-B590-4426-A4AF-92C28B4F1B6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620713"/>
            <a:ext cx="8353425" cy="5688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萬一在關機過程中，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有不當的指令強行介入阻礙關機，則會導致不當關機</a:t>
            </a:r>
            <a:r>
              <a:rPr kumimoji="0" lang="zh-TW" altLang="en-US" sz="3600">
                <a:ea typeface="標楷體" pitchFamily="65" charset="-120"/>
              </a:rPr>
              <a:t>，甚至於當機，嚴重影響下次再順利重新開機，甚至於無法重新開機</a:t>
            </a:r>
            <a:r>
              <a:rPr kumimoji="0" lang="en-US" altLang="zh-TW" sz="3600">
                <a:latin typeface="Times New Roman"/>
                <a:ea typeface="標楷體" pitchFamily="65" charset="-120"/>
              </a:rPr>
              <a:t>…</a:t>
            </a:r>
            <a:r>
              <a:rPr kumimoji="0" lang="zh-TW" altLang="en-US" sz="3600">
                <a:ea typeface="標楷體" pitchFamily="65" charset="-120"/>
              </a:rPr>
              <a:t>等等。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如果在這個時後，還強行為他插管、灌食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等等，就等於是強力地阻止他的肉體自然關機，結果會造成「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臨終水腫現象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」，不但不可能順利地「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往生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」，而且會「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死得很辛苦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」，甚至於「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死得非常悽慘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BB7FE2-D4DD-44AC-B86F-3D2A493EF39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188" y="763588"/>
            <a:ext cx="7921625" cy="4178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我的雙親在往生之前，醫師不斷地要求為他們插鼻胃管，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我們兄弟嚴詞拒絕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，不但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捍衛了雙親的死亡尊嚴，也維護了他們的死亡品質。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最後，雙親都是在兒孫的陪伴以及佛號聲中，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意識清晰地含笑捨報往生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，這是我我們兄弟畢生最大的安慰。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4AE3F5-BA28-422F-BFE1-DCAC7009D6F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4995" name="Picture 6" descr="接引圖62458PICqH7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56932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8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C1F22838-4F95-411E-BE19-B74285508DA1}" type="slidenum">
              <a:rPr kumimoji="0" lang="en-US" altLang="zh-TW" sz="1400">
                <a:latin typeface="Times New Roman" pitchFamily="18" charset="0"/>
              </a:rPr>
              <a:pPr algn="r"/>
              <a:t>47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7586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EE0CD3DA-C91D-4B80-91BC-7C34C1534D59}" type="slidenum">
              <a:rPr kumimoji="0" lang="en-US" altLang="zh-TW" sz="1400">
                <a:latin typeface="Times New Roman" pitchFamily="18" charset="0"/>
              </a:rPr>
              <a:pPr algn="r"/>
              <a:t>47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052513"/>
            <a:ext cx="7773987" cy="42481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四</a:t>
            </a: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</a:t>
            </a: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的終極功課</a:t>
            </a:r>
            <a:r>
              <a:rPr lang="zh-TW" alt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en-US" altLang="zh-TW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求生</a:t>
            </a:r>
            <a:r>
              <a:rPr lang="en-US" altLang="zh-TW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vs.</a:t>
            </a: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求往生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207375" cy="5545138"/>
          </a:xfrm>
        </p:spPr>
        <p:txBody>
          <a:bodyPr/>
          <a:lstStyle/>
          <a:p>
            <a:pPr marL="360363" indent="-360363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ea typeface="標楷體" pitchFamily="65" charset="-120"/>
              </a:rPr>
              <a:t>生命本來就是一種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連續函數</a:t>
            </a:r>
            <a:r>
              <a:rPr lang="zh-TW" altLang="en-US" sz="3500" smtClean="0">
                <a:ea typeface="標楷體" pitchFamily="65" charset="-120"/>
              </a:rPr>
              <a:t>，「生」與「死」本來就是緊密相連的，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但是我們的錯誤認知與觀念把它們割裂了，只要再轉一個念頭，就可以重新接上。</a:t>
            </a:r>
          </a:p>
          <a:p>
            <a:pPr marL="360363" indent="-360363" eaLnBrk="1" hangingPunct="1"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生命的方程式</a:t>
            </a:r>
            <a:r>
              <a:rPr lang="zh-TW" altLang="en-US" sz="3500" smtClean="0">
                <a:latin typeface="標楷體" pitchFamily="65" charset="-120"/>
                <a:ea typeface="標楷體" pitchFamily="65" charset="-120"/>
              </a:rPr>
              <a:t>，如果放在只有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一生一世</a:t>
            </a:r>
            <a:r>
              <a:rPr lang="zh-TW" altLang="en-US" sz="3500" smtClean="0">
                <a:latin typeface="標楷體" pitchFamily="65" charset="-120"/>
                <a:ea typeface="標楷體" pitchFamily="65" charset="-120"/>
              </a:rPr>
              <a:t>的的封閉思維架構中，只有一個答案</a:t>
            </a:r>
            <a:r>
              <a:rPr lang="en-US" altLang="zh-TW" sz="3500" smtClean="0"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3500" smtClean="0">
                <a:latin typeface="標楷體" pitchFamily="65" charset="-120"/>
                <a:ea typeface="標楷體" pitchFamily="65" charset="-120"/>
              </a:rPr>
              <a:t>就是「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此題無解</a:t>
            </a:r>
            <a:r>
              <a:rPr lang="zh-TW" altLang="en-US" sz="3500" smtClean="0">
                <a:latin typeface="標楷體" pitchFamily="65" charset="-120"/>
                <a:ea typeface="標楷體" pitchFamily="65" charset="-120"/>
              </a:rPr>
              <a:t>」。</a:t>
            </a:r>
          </a:p>
          <a:p>
            <a:pPr marL="360363" indent="-360363" eaLnBrk="1" hangingPunct="1"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latin typeface="標楷體" pitchFamily="65" charset="-120"/>
                <a:ea typeface="標楷體" pitchFamily="65" charset="-120"/>
              </a:rPr>
              <a:t>但是如果放在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「十方三世」宇宙生命觀</a:t>
            </a:r>
            <a:r>
              <a:rPr lang="zh-TW" altLang="en-US" sz="3500" smtClean="0">
                <a:latin typeface="標楷體" pitchFamily="65" charset="-120"/>
                <a:ea typeface="標楷體" pitchFamily="65" charset="-120"/>
              </a:rPr>
              <a:t>的宏觀開放思維架構中，則不但有解，而且帶來無限的希望。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692150"/>
            <a:ext cx="7993063" cy="56165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我們要確實認清自我的色身</a:t>
            </a:r>
            <a:r>
              <a:rPr lang="en-US" altLang="zh-TW" sz="3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肉體</a:t>
            </a:r>
            <a:r>
              <a:rPr lang="en-US" altLang="zh-TW" sz="3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本來就有其相應的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使用年限</a:t>
            </a:r>
            <a:r>
              <a:rPr lang="en-US" altLang="zh-TW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賞味期</a:t>
            </a:r>
            <a:r>
              <a:rPr lang="en-US" altLang="zh-TW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終有衰老報廢的一天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，因此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一定要避免拖到身體機能衰敗，病魔纏身，乃至多重器官衰竭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，最好能及早準備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見好就收！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我所極力主張的「見好就收，瀟灑走一回」，就是最好能夠「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無疾而終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3400" smtClean="0"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身無病苦，心無罣礙，無有遺憾怨懟。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千萬不要拖到「有疾而終」甚至「惡疾而終」，到時往生就有實質上的困難。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 txBox="1">
            <a:spLocks noChangeArrowheads="1"/>
          </p:cNvSpPr>
          <p:nvPr/>
        </p:nvSpPr>
        <p:spPr bwMode="auto">
          <a:xfrm>
            <a:off x="323850" y="404813"/>
            <a:ext cx="8496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>
                <a:latin typeface="Times New Roman" pitchFamily="18" charset="0"/>
                <a:ea typeface="標楷體" pitchFamily="65" charset="-120"/>
              </a:rPr>
              <a:t>醫院裡現行臨終處置的</a:t>
            </a:r>
            <a:r>
              <a:rPr kumimoji="0" lang="en-US" altLang="zh-TW" sz="4400">
                <a:latin typeface="Times New Roman" pitchFamily="18" charset="0"/>
                <a:ea typeface="標楷體" pitchFamily="65" charset="-120"/>
              </a:rPr>
              <a:t>SOP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03350" y="1484313"/>
            <a:ext cx="6335713" cy="4321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600" dirty="0" smtClean="0">
                <a:ea typeface="標楷體" panose="03000509000000000000" pitchFamily="65" charset="-120"/>
              </a:rPr>
              <a:t>1. </a:t>
            </a:r>
            <a:r>
              <a:rPr kumimoji="0" lang="zh-TW" altLang="en-US" sz="3600" dirty="0" smtClean="0">
                <a:ea typeface="標楷體" panose="03000509000000000000" pitchFamily="65" charset="-120"/>
              </a:rPr>
              <a:t>急救、插管、接呼吸器</a:t>
            </a:r>
            <a:r>
              <a:rPr kumimoji="0" lang="en-US" altLang="zh-TW" sz="3600" dirty="0" smtClean="0">
                <a:ea typeface="標楷體" panose="03000509000000000000" pitchFamily="65" charset="-120"/>
              </a:rPr>
              <a:t>…</a:t>
            </a:r>
          </a:p>
          <a:p>
            <a:pPr marL="533400" indent="-5334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600" dirty="0" smtClean="0">
                <a:ea typeface="標楷體" panose="03000509000000000000" pitchFamily="65" charset="-120"/>
              </a:rPr>
              <a:t>    (</a:t>
            </a:r>
            <a:r>
              <a:rPr kumimoji="0" lang="en-US" altLang="zh-TW" sz="3600" dirty="0" err="1" smtClean="0">
                <a:ea typeface="標楷體" panose="03000509000000000000" pitchFamily="65" charset="-120"/>
              </a:rPr>
              <a:t>Endo+Ventilator</a:t>
            </a:r>
            <a:r>
              <a:rPr kumimoji="0" lang="en-US" altLang="zh-TW" sz="3600" dirty="0" smtClean="0">
                <a:ea typeface="標楷體" panose="03000509000000000000" pitchFamily="65" charset="-120"/>
              </a:rPr>
              <a:t>)</a:t>
            </a:r>
          </a:p>
          <a:p>
            <a:pPr marL="533400" indent="-5334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600" dirty="0" smtClean="0">
                <a:ea typeface="標楷體" panose="03000509000000000000" pitchFamily="65" charset="-120"/>
              </a:rPr>
              <a:t>2. </a:t>
            </a:r>
            <a:r>
              <a:rPr kumimoji="0" lang="zh-TW" altLang="en-US" sz="3600" dirty="0" smtClean="0">
                <a:ea typeface="標楷體" panose="03000509000000000000" pitchFamily="65" charset="-120"/>
              </a:rPr>
              <a:t>送加護病房 </a:t>
            </a:r>
            <a:r>
              <a:rPr kumimoji="0" lang="en-US" altLang="zh-TW" sz="3600" dirty="0" smtClean="0">
                <a:ea typeface="標楷體" panose="03000509000000000000" pitchFamily="65" charset="-120"/>
              </a:rPr>
              <a:t>(ICU) </a:t>
            </a:r>
            <a:r>
              <a:rPr kumimoji="0" lang="zh-TW" alt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繼續急救</a:t>
            </a:r>
          </a:p>
          <a:p>
            <a:pPr marL="533400" indent="-5334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600" dirty="0" smtClean="0">
                <a:ea typeface="標楷體" panose="03000509000000000000" pitchFamily="65" charset="-120"/>
              </a:rPr>
              <a:t>3. </a:t>
            </a:r>
            <a:r>
              <a:rPr kumimoji="0" lang="zh-TW" alt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以機器與管線維持生命跡象</a:t>
            </a:r>
          </a:p>
          <a:p>
            <a:pPr marL="533400" indent="-5334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600" dirty="0" smtClean="0">
                <a:ea typeface="標楷體" panose="03000509000000000000" pitchFamily="65" charset="-120"/>
              </a:rPr>
              <a:t>4. </a:t>
            </a:r>
            <a:r>
              <a:rPr kumimoji="0" lang="zh-TW" alt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多重器官衰竭而死亡</a:t>
            </a:r>
          </a:p>
          <a:p>
            <a:pPr marL="533400" indent="-5334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600" dirty="0" smtClean="0">
                <a:ea typeface="標楷體" panose="03000509000000000000" pitchFamily="65" charset="-120"/>
              </a:rPr>
              <a:t>5. </a:t>
            </a:r>
            <a:r>
              <a:rPr kumimoji="0" lang="zh-TW" altLang="en-US" sz="3600" dirty="0" smtClean="0">
                <a:ea typeface="標楷體" panose="03000509000000000000" pitchFamily="65" charset="-120"/>
              </a:rPr>
              <a:t>轉太平間 </a:t>
            </a:r>
            <a:r>
              <a:rPr kumimoji="0" lang="en-US" altLang="zh-TW" sz="3600" dirty="0" smtClean="0">
                <a:ea typeface="標楷體" panose="03000509000000000000" pitchFamily="65" charset="-120"/>
              </a:rPr>
              <a:t>(Mortuary)</a:t>
            </a:r>
            <a:endParaRPr kumimoji="0" lang="en-US" altLang="zh-TW" sz="3600" dirty="0">
              <a:ea typeface="標楷體" panose="03000509000000000000" pitchFamily="65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00563" y="5972175"/>
            <a:ext cx="431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47FD52-41A0-4726-9A67-FA202D657F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77838"/>
            <a:ext cx="7920037" cy="59753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Arial" charset="0"/>
                <a:ea typeface="標楷體" pitchFamily="65" charset="-120"/>
              </a:rPr>
              <a:t>當個人的世壽即將圓滿前，可以從容且歡喜地迎接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往生時辰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的到來：透過平日的修持與願力，是能夠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預知時至，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從容準備。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Arial" charset="0"/>
                <a:ea typeface="標楷體" pitchFamily="65" charset="-120"/>
              </a:rPr>
              <a:t>從宗教的觀點而言，往生有如「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星際之旅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」，而且佛、菩薩或耶穌基督會前來接引，一定要有精神和體力，才能夠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和佛、菩薩或耶穌基督相應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，才能夠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上得了蓮台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。因此，千萬一定要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保留精神與體力，以確保正念現前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，身心康寧，無有恐怖，身無病苦，心無罣礙。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E1412229-CF46-4D95-92F6-5808B593914E}" type="slidenum">
              <a:rPr kumimoji="0" lang="en-US" altLang="zh-TW" sz="1400">
                <a:latin typeface="Times New Roman" pitchFamily="18" charset="0"/>
              </a:rPr>
              <a:pPr algn="r"/>
              <a:t>51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268413"/>
            <a:ext cx="8207375" cy="42481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七、</a:t>
            </a:r>
            <a:b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捍衛自我與親人的</a:t>
            </a:r>
            <a:b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死亡品質與尊嚴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863600" cy="59055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預立安寧緩和醫療意願書</a:t>
            </a:r>
          </a:p>
        </p:txBody>
      </p:sp>
      <p:pic>
        <p:nvPicPr>
          <p:cNvPr id="77826" name="Picture 3" descr="relax-20130524-1_Page_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333375"/>
            <a:ext cx="7127875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7838"/>
            <a:ext cx="8207375" cy="863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預立安寧緩和醫療暨維生醫療抉意願書</a:t>
            </a:r>
            <a:endParaRPr lang="en-US" altLang="zh-TW" sz="360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382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485900"/>
            <a:ext cx="7991475" cy="4967288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末期病人：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指罹患嚴重傷病，經醫師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診斷認為不可治癒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，且有醫學上之證據，近期內病程進行至死亡已不可避免者。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安寧緩和醫療：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指為減輕或免除末期病人之生理、心理及靈性痛苦，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施予緩解性、支持性之醫療照護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，以增進其生活品質。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維生醫療：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指用以</a:t>
            </a: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維持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末期病人</a:t>
            </a: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生命徵象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但無治癒效果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，而只能延長其瀕死過程的醫療措施。</a:t>
            </a:r>
            <a:endParaRPr lang="en-US" altLang="zh-TW" sz="3400" smtClean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208962" cy="108108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預立安寧緩和醫療暨維生醫療抉意願書</a:t>
            </a:r>
            <a:endParaRPr lang="en-US" altLang="zh-TW" sz="360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382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628775"/>
            <a:ext cx="8099425" cy="45370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不施行心肺復甦術：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指對於臨終、瀕死或無生命徵象之病人，不施予氣管內插管、體外心臟按壓、急救藥物注射、心臟電擊、心臟人工調頻、人工呼吸等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標準急救程序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或其他緊急救治行為。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不施行維生醫療：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指末期病人不施行用以維持生命徵象及延長其瀕死過程的醫療措施。</a:t>
            </a:r>
            <a:endParaRPr lang="en-US" altLang="zh-TW" sz="3500" smtClean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850" y="836613"/>
            <a:ext cx="8785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到了年老多病、體弱氣衰時，若欲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善終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b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千萬要避免</a:t>
            </a:r>
            <a:r>
              <a:rPr kumimoji="0" lang="zh-TW" alt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心肺復甦術、插管</a:t>
            </a:r>
            <a:r>
              <a:rPr kumimoji="0" lang="en-US" altLang="zh-TW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  <a:r>
              <a:rPr kumimoji="0" lang="zh-TW" alt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等等。</a:t>
            </a:r>
          </a:p>
        </p:txBody>
      </p:sp>
      <p:pic>
        <p:nvPicPr>
          <p:cNvPr id="3" name="Picture 3" descr="cpr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75655" y="2348880"/>
            <a:ext cx="637435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3CE0C7-A981-4C18-B80A-2019328E4D1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 txBox="1">
            <a:spLocks noChangeArrowheads="1"/>
          </p:cNvSpPr>
          <p:nvPr/>
        </p:nvSpPr>
        <p:spPr bwMode="auto">
          <a:xfrm>
            <a:off x="900113" y="260350"/>
            <a:ext cx="73437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加護病房的實相：</a:t>
            </a:r>
            <a:r>
              <a:rPr kumimoji="0" lang="en-US" altLang="zh-TW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kumimoji="0" lang="zh-TW" alt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在一堆機器的背後，您看到了什麽？</a:t>
            </a:r>
            <a:br>
              <a:rPr kumimoji="0" lang="zh-TW" alt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kumimoji="0" lang="zh-TW" altLang="en-US" sz="3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「生命」一定要用「機器」來延續嗎？</a:t>
            </a:r>
          </a:p>
        </p:txBody>
      </p:sp>
      <p:pic>
        <p:nvPicPr>
          <p:cNvPr id="81922" name="Picture 7" descr="DSCN2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916113"/>
            <a:ext cx="640715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971550" y="6007100"/>
            <a:ext cx="7272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台大醫院黃勝堅教授 ∕ 蓮花基金會陳榮基教授</a:t>
            </a: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3B404D-F9ED-48BA-ACEB-085E921CB8C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8353425" cy="453548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</a:t>
            </a:r>
            <a: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br>
              <a:rPr lang="en-US" altLang="zh-TW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現行安寧療護的</a:t>
            </a:r>
            <a:b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觀念侷限與認知盲點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04813"/>
            <a:ext cx="7921625" cy="597693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Arial" charset="0"/>
                <a:ea typeface="標楷體" pitchFamily="65" charset="-120"/>
              </a:rPr>
              <a:t>經過三、四十年的推廣與努力，安寧療護在台灣已有長足的進步，甚至於在整個亞洲的評比，</a:t>
            </a:r>
            <a:r>
              <a:rPr lang="zh-TW" altLang="en-US" sz="34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台灣名列第一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，主要是因為</a:t>
            </a: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台灣的安寧療護非常重視靈性照顧與宗教輔導的面向，這一點值得肯定</a:t>
            </a: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標楷體" pitchFamily="65" charset="-120"/>
                <a:ea typeface="標楷體" pitchFamily="65" charset="-120"/>
              </a:rPr>
              <a:t>然而，不可諱言，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現行的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安寧療護仍然存在一些觀念的侷限與認知的盲點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，主要是醫護人員對於「生命」與「死亡」的基本理解，仍然未脫傳統主流醫學的狹隘框架，仍然偏重肉體生命現象的處置，而忽略或不明瞭靈性生命的需求。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76250"/>
            <a:ext cx="8135937" cy="5832475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至今有不少醫師與護理師仍然會認為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，即使末期老年病人的身體功能不斷的退化和失能，</a:t>
            </a: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但卻不到生命垂危的地步，就還不需要選擇安寧療護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；換言之，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要等病人拖到「生命垂危」的地步，才需要選擇安寧療護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。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latin typeface="Arial" charset="0"/>
                <a:ea typeface="標楷體" pitchFamily="65" charset="-120"/>
              </a:rPr>
              <a:t>我認為這不只是對於「</a:t>
            </a: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安寧療護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」的</a:t>
            </a:r>
            <a:r>
              <a:rPr lang="zh-TW" altLang="en-US" sz="3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錯誤認知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，更是對於「生命」與「死亡」的</a:t>
            </a:r>
            <a:r>
              <a:rPr lang="zh-TW" altLang="en-US" sz="35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錯誤認知與極大盲點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5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未能體認到超越肉體生命層面的靈性向度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。</a:t>
            </a:r>
            <a:endParaRPr lang="zh-TW" altLang="en-US" sz="35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692150"/>
            <a:ext cx="7921625" cy="5473700"/>
          </a:xfrm>
        </p:spPr>
        <p:txBody>
          <a:bodyPr/>
          <a:lstStyle/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絕大多數現代人之所以不得善終，除了上述那些客觀的社會環境與醫療體制等因素外，還有二項直接關係到病人本身的重大因素：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其一、是病人本身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沒有「求善終」或「求往生」的心理準備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，因而無法面對自我肉體一期生命「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自然凋謝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」的必然歷程與結局。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8353425" cy="453548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zh-TW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二</a:t>
            </a:r>
            <a:r>
              <a:rPr lang="en-US" altLang="zh-TW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br>
              <a:rPr lang="en-US" altLang="zh-TW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及早成立個人的</a:t>
            </a:r>
            <a: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6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「往生」後援會</a:t>
            </a: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及</a:t>
            </a: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「往生」互助會</a:t>
            </a:r>
            <a:endParaRPr lang="en-US" altLang="zh-TW" sz="600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7993063" cy="5688012"/>
          </a:xfrm>
        </p:spPr>
        <p:txBody>
          <a:bodyPr/>
          <a:lstStyle/>
          <a:p>
            <a:pPr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Arial" charset="0"/>
                <a:ea typeface="標楷體" pitchFamily="65" charset="-120"/>
              </a:rPr>
              <a:t>如果只是簽署了「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預立選擇安寧緩和醫療意願書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」還是不夠的，這只能應付行政制度與法規所需，「徒法不足以自行」，古有明訓，一紙文書不足以保障個人的死亡尊嚴，還要得到家人的認同與護持。一定要有家人願意出面「</a:t>
            </a: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捍衛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」病人的死亡尊嚴，病人的安寧意願才能獲得實質的保障。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400" smtClean="0">
                <a:latin typeface="Arial" charset="0"/>
                <a:ea typeface="標楷體" pitchFamily="65" charset="-120"/>
              </a:rPr>
              <a:t>鼓勵大家</a:t>
            </a: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要設法成立個人的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「往生」後援會</a:t>
            </a:r>
            <a:r>
              <a:rPr lang="zh-TW" altLang="en-US" sz="34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及</a:t>
            </a:r>
            <a:r>
              <a:rPr lang="zh-TW" altLang="en-US" sz="3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「往生」互助會</a:t>
            </a:r>
            <a:r>
              <a:rPr lang="zh-TW" altLang="en-US" sz="3400" smtClean="0">
                <a:latin typeface="Arial" charset="0"/>
                <a:ea typeface="標楷體" pitchFamily="65" charset="-120"/>
              </a:rPr>
              <a:t>，以確保您的善終與往生權益。</a:t>
            </a:r>
            <a:endParaRPr lang="en-US" altLang="zh-TW" sz="3400" smtClean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8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E0D348D6-50E3-432D-A838-32E012C65E04}" type="slidenum">
              <a:rPr kumimoji="0" lang="en-US" altLang="zh-TW" sz="1400">
                <a:latin typeface="Times New Roman" pitchFamily="18" charset="0"/>
              </a:rPr>
              <a:pPr algn="r"/>
              <a:t>62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90114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1CB66D5E-CF69-450D-8970-67710287E717}" type="slidenum">
              <a:rPr kumimoji="0" lang="en-US" altLang="zh-TW" sz="1400">
                <a:latin typeface="Times New Roman" pitchFamily="18" charset="0"/>
              </a:rPr>
              <a:pPr algn="r"/>
              <a:t>62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52513"/>
            <a:ext cx="7773988" cy="42481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6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八、結語</a:t>
            </a:r>
            <a:r>
              <a:rPr lang="zh-TW" altLang="en-US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現代醫療角色的</a:t>
            </a:r>
            <a:br>
              <a:rPr lang="zh-TW" altLang="en-US" sz="66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6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轉換與提升</a:t>
            </a:r>
            <a:endParaRPr lang="en-US" altLang="zh-TW" sz="660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7838"/>
            <a:ext cx="8137525" cy="5903912"/>
          </a:xfrm>
        </p:spPr>
        <p:txBody>
          <a:bodyPr/>
          <a:lstStyle/>
          <a:p>
            <a:pPr marL="360363" indent="-360363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latin typeface="Arial" charset="0"/>
                <a:ea typeface="標楷體" pitchFamily="65" charset="-120"/>
              </a:rPr>
              <a:t>現代醫療的未來發展，應該突破現行的理論與思維框架，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正視與重視肉體生命終究會「自然死」的本有機制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。</a:t>
            </a:r>
          </a:p>
          <a:p>
            <a:pPr marL="360363" indent="-360363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latin typeface="Arial" charset="0"/>
                <a:ea typeface="標楷體" pitchFamily="65" charset="-120"/>
              </a:rPr>
              <a:t>現代醫療應以開放的態度，面對及回應病人及家屬的靈性與宗教需求。</a:t>
            </a:r>
          </a:p>
          <a:p>
            <a:pPr marL="360363" indent="-360363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500" smtClean="0">
                <a:latin typeface="Arial" charset="0"/>
                <a:ea typeface="標楷體" pitchFamily="65" charset="-120"/>
              </a:rPr>
              <a:t>當面對肉體生命的末期時，</a:t>
            </a: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現代醫療如何能夠破除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傳統上「一味求生」的侷限與困境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研究如何能夠幫助病人</a:t>
            </a:r>
            <a:r>
              <a:rPr lang="zh-TW" altLang="en-US" sz="3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安祥地「求往生」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，以維護其「</a:t>
            </a: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死亡的品質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」與「</a:t>
            </a:r>
            <a:r>
              <a:rPr lang="zh-TW" altLang="en-US" sz="35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死亡的尊嚴</a:t>
            </a:r>
            <a:r>
              <a:rPr lang="zh-TW" altLang="en-US" sz="3500" smtClean="0">
                <a:latin typeface="Arial" charset="0"/>
                <a:ea typeface="標楷體" pitchFamily="65" charset="-120"/>
              </a:rPr>
              <a:t>」，將是未來不得不面對的重大課題。</a:t>
            </a:r>
            <a:endParaRPr lang="en-US" altLang="zh-TW" sz="3500" smtClean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26D1FD-83A6-42DA-BB32-099575FDDE7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35960D-581D-4E33-B4EB-EF86BDD60B5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3350" y="549275"/>
            <a:ext cx="6408738" cy="2447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真誠擁抱生命，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坦然面對老病；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自在迎接死亡，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永續經營來生。</a:t>
            </a:r>
          </a:p>
        </p:txBody>
      </p:sp>
      <p:pic>
        <p:nvPicPr>
          <p:cNvPr id="4" name="Picture 2" descr="生命的永續經營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141663"/>
            <a:ext cx="734536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8B77FE-B5CD-4D26-B603-F4D4FA326BB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42C81B-BAB4-4404-BCD8-E682B2691FF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63713" y="477838"/>
            <a:ext cx="5635625" cy="2735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活得充實而精采，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老得成熟而睿智；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病得深思而豁達，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走得瀟灑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而無憾。</a:t>
            </a:r>
            <a:r>
              <a:rPr kumimoji="0" lang="zh-TW" altLang="en-US" sz="400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4" name="Picture 4" descr="生命是一種連續函數_封面-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40050"/>
            <a:ext cx="80645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 txBox="1">
            <a:spLocks noChangeArrowheads="1"/>
          </p:cNvSpPr>
          <p:nvPr/>
        </p:nvSpPr>
        <p:spPr bwMode="auto">
          <a:xfrm>
            <a:off x="757238" y="404813"/>
            <a:ext cx="75596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南華大學生命教育中心</a:t>
            </a:r>
          </a:p>
          <a:p>
            <a:pPr algn="ctr">
              <a:defRPr/>
            </a:pP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執行秘書 楊先生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kumimoji="0" lang="en-US" altLang="zh-TW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a123@nhu.edu.tw</a:t>
            </a:r>
          </a:p>
        </p:txBody>
      </p:sp>
      <p:pic>
        <p:nvPicPr>
          <p:cNvPr id="96258" name="Picture 2" descr="C:\Users\user\Downloads\1510071007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40013"/>
            <a:ext cx="41036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80B1C4-C20A-42A5-9CD7-9792AE2AB76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6433" name="Rectangle 2"/>
          <p:cNvSpPr txBox="1">
            <a:spLocks noChangeArrowheads="1"/>
          </p:cNvSpPr>
          <p:nvPr/>
        </p:nvSpPr>
        <p:spPr bwMode="auto">
          <a:xfrm>
            <a:off x="1116013" y="404813"/>
            <a:ext cx="7056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南華大學生命教育中心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執行秘書 楊先生</a:t>
            </a:r>
            <a:endParaRPr kumimoji="0" lang="en-US" altLang="zh-TW" sz="48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97283" name="文字方塊 5"/>
          <p:cNvSpPr txBox="1">
            <a:spLocks noChangeArrowheads="1"/>
          </p:cNvSpPr>
          <p:nvPr/>
        </p:nvSpPr>
        <p:spPr bwMode="auto">
          <a:xfrm>
            <a:off x="1476375" y="5300663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600">
                <a:solidFill>
                  <a:srgbClr val="3333FF"/>
                </a:solidFill>
                <a:cs typeface="Times New Roman" pitchFamily="18" charset="0"/>
                <a:hlinkClick r:id="rId2"/>
              </a:rPr>
              <a:t>Line ID:</a:t>
            </a:r>
            <a:endParaRPr kumimoji="0" lang="en-US" altLang="zh-TW" sz="3600">
              <a:solidFill>
                <a:srgbClr val="3333FF"/>
              </a:solidFill>
              <a:cs typeface="Times New Roman" pitchFamily="18" charset="0"/>
            </a:endParaRPr>
          </a:p>
          <a:p>
            <a:pPr algn="ctr"/>
            <a:r>
              <a:rPr kumimoji="0" lang="en-US" altLang="zh-TW" sz="3600" b="1">
                <a:solidFill>
                  <a:srgbClr val="3333FF"/>
                </a:solidFill>
                <a:cs typeface="Times New Roman" pitchFamily="18" charset="0"/>
              </a:rPr>
              <a:t>nhu-1081</a:t>
            </a:r>
            <a:endParaRPr lang="zh-TW" altLang="en-US" sz="3600"/>
          </a:p>
        </p:txBody>
      </p:sp>
      <p:sp>
        <p:nvSpPr>
          <p:cNvPr id="97284" name="文字方塊 8"/>
          <p:cNvSpPr txBox="1">
            <a:spLocks noChangeArrowheads="1"/>
          </p:cNvSpPr>
          <p:nvPr/>
        </p:nvSpPr>
        <p:spPr bwMode="auto">
          <a:xfrm>
            <a:off x="5148263" y="5300663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600">
                <a:solidFill>
                  <a:srgbClr val="3333FF"/>
                </a:solidFill>
                <a:cs typeface="Times New Roman" pitchFamily="18" charset="0"/>
                <a:hlinkClick r:id="rId2"/>
              </a:rPr>
              <a:t>WeChat ID</a:t>
            </a:r>
            <a:r>
              <a:rPr kumimoji="0" lang="en-US" altLang="zh-TW" sz="3600">
                <a:solidFill>
                  <a:srgbClr val="3333FF"/>
                </a:solidFill>
                <a:cs typeface="Times New Roman" pitchFamily="18" charset="0"/>
              </a:rPr>
              <a:t>:</a:t>
            </a:r>
          </a:p>
          <a:p>
            <a:pPr algn="ctr"/>
            <a:r>
              <a:rPr kumimoji="0" lang="en-US" altLang="zh-TW" sz="3600" b="1">
                <a:solidFill>
                  <a:srgbClr val="3333FF"/>
                </a:solidFill>
                <a:cs typeface="Times New Roman" pitchFamily="18" charset="0"/>
              </a:rPr>
              <a:t>nhu-1081</a:t>
            </a:r>
            <a:endParaRPr lang="zh-TW" altLang="en-US" sz="3600"/>
          </a:p>
        </p:txBody>
      </p:sp>
      <p:pic>
        <p:nvPicPr>
          <p:cNvPr id="97285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205038"/>
            <a:ext cx="30241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圖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060575"/>
            <a:ext cx="29162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B6E10C-A123-4ABE-BDA9-234263E5808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549275"/>
            <a:ext cx="87137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671888" algn="l"/>
              </a:tabLst>
              <a:defRPr/>
            </a:pPr>
            <a:r>
              <a:rPr kumimoji="0" lang="en-US" altLang="zh-TW" sz="7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 2" pitchFamily="18" charset="2"/>
              </a:rPr>
              <a:t></a:t>
            </a:r>
            <a:r>
              <a:rPr kumimoji="0" lang="en-US" altLang="zh-TW" sz="7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kumimoji="0" lang="zh-TW" altLang="en-US" sz="7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敬祝大家 </a:t>
            </a:r>
            <a:r>
              <a:rPr kumimoji="0" lang="zh-TW" altLang="en-US" sz="72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 2" pitchFamily="18" charset="2"/>
              </a:rPr>
              <a:t></a:t>
            </a:r>
            <a: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72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福慧雙修</a:t>
            </a:r>
            <a:r>
              <a:rPr kumimoji="0" lang="en-US" altLang="zh-TW" sz="72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‧</a:t>
            </a:r>
            <a:r>
              <a:rPr kumimoji="0" lang="zh-TW" altLang="en-US" sz="72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生死自在</a:t>
            </a:r>
            <a:r>
              <a:rPr kumimoji="0" lang="zh-TW" altLang="en-US" sz="720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 2" pitchFamily="18" charset="2"/>
              </a:rPr>
              <a:t> </a:t>
            </a: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謝謝聽講 </a:t>
            </a: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Wingdings 2" pitchFamily="18" charset="2"/>
              </a:rPr>
              <a:t>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620713"/>
            <a:ext cx="7921625" cy="5689600"/>
          </a:xfrm>
        </p:spPr>
        <p:txBody>
          <a:bodyPr/>
          <a:lstStyle/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其二、是家人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的親情羈絆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錯誤的孝道觀念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6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誤以為現代的醫療科技可以奇蹟地避免或扭轉病人的死亡命運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絕大多數人或是出於無知，不了解肉體生命的極限以及醫療的限制，或是擔心受到親朋好友乃至左鄰右舍、街頭巷尾的與論壓力，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認為沒有為親人進行急救措施，就是「不孝」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，因而多半會要求醫師盡一切可能救到底。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693738"/>
            <a:ext cx="7991475" cy="5543550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Arial" charset="0"/>
                <a:ea typeface="標楷體" pitchFamily="65" charset="-120"/>
              </a:rPr>
              <a:t>所有這些醫療急救措施的主張以及施行，表面上看起來是在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「盡孝道」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，是在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「盡力挽救生命」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，其實是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「嚴重地阻礙及破壞」末期病人的「善終權利與機會」</a:t>
            </a:r>
            <a:r>
              <a:rPr lang="zh-TW" altLang="en-US" sz="3600" smtClean="0">
                <a:latin typeface="Arial" charset="0"/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而最令人難過的事，莫過於我明明看到不少末期或臨終的病人，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其實原本是有機會能夠真正善終，甚至於如願往生的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結果卻是痛苦悽慘而死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836613"/>
            <a:ext cx="7991475" cy="48244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非常不幸的，往往因為家人的不當決定與作為，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讓病人能夠「善終」與「如願往生」的契機，就這樣平白地點點滴滴流逝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，直到最後將精神體力耗盡為止，落得「</a:t>
            </a:r>
            <a:r>
              <a:rPr lang="zh-TW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多重器官衰竭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」，痛苦而終。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沒有做心肺復甦術</a:t>
            </a:r>
            <a:r>
              <a:rPr lang="en-US" altLang="zh-TW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(CPR)</a:t>
            </a: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就讓末期疾病的親人死亡，就是不孝、不愛嗎？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5176</Words>
  <Application>Microsoft Office PowerPoint</Application>
  <PresentationFormat>如螢幕大小 (4:3)</PresentationFormat>
  <Paragraphs>177</Paragraphs>
  <Slides>68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7" baseType="lpstr">
      <vt:lpstr>Arial</vt:lpstr>
      <vt:lpstr>新細明體</vt:lpstr>
      <vt:lpstr>Calibri</vt:lpstr>
      <vt:lpstr>標楷體</vt:lpstr>
      <vt:lpstr>Times New Roman</vt:lpstr>
      <vt:lpstr>Wingdings</vt:lpstr>
      <vt:lpstr>華康儷金黑</vt:lpstr>
      <vt:lpstr>Wingdings 2</vt:lpstr>
      <vt:lpstr>Office 佈景主題</vt:lpstr>
      <vt:lpstr>投影片 1</vt:lpstr>
      <vt:lpstr>五、 孝道的再省思 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六、 現代「善終課題」 之解套與具體實踐功課</vt:lpstr>
      <vt:lpstr>其實 我們都可以 死得自然而不痛苦</vt:lpstr>
      <vt:lpstr>(一) 有情臨命終時 的身心狀態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(四) 生命的終極功課 — 求生vs.求往生</vt:lpstr>
      <vt:lpstr>投影片 48</vt:lpstr>
      <vt:lpstr>投影片 49</vt:lpstr>
      <vt:lpstr>投影片 50</vt:lpstr>
      <vt:lpstr>七、 捍衛自我與親人的 死亡品質與尊嚴</vt:lpstr>
      <vt:lpstr>預立安寧緩和醫療意願書</vt:lpstr>
      <vt:lpstr>預立安寧緩和醫療暨維生醫療抉意願書</vt:lpstr>
      <vt:lpstr>預立安寧緩和醫療暨維生醫療抉意願書</vt:lpstr>
      <vt:lpstr>投影片 55</vt:lpstr>
      <vt:lpstr>投影片 56</vt:lpstr>
      <vt:lpstr>(一) 現行安寧療護的 觀念侷限與認知盲點</vt:lpstr>
      <vt:lpstr>投影片 58</vt:lpstr>
      <vt:lpstr>投影片 59</vt:lpstr>
      <vt:lpstr>(二) 及早成立個人的 「往生」後援會及「往生」互助會</vt:lpstr>
      <vt:lpstr>投影片 61</vt:lpstr>
      <vt:lpstr>八、結語 現代醫療角色的 轉換與提升</vt:lpstr>
      <vt:lpstr>投影片 63</vt:lpstr>
      <vt:lpstr>投影片 64</vt:lpstr>
      <vt:lpstr>投影片 65</vt:lpstr>
      <vt:lpstr>投影片 66</vt:lpstr>
      <vt:lpstr>投影片 67</vt:lpstr>
      <vt:lpstr>投影片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nhu</cp:lastModifiedBy>
  <cp:revision>115</cp:revision>
  <dcterms:created xsi:type="dcterms:W3CDTF">2015-12-21T07:30:43Z</dcterms:created>
  <dcterms:modified xsi:type="dcterms:W3CDTF">2017-12-12T11:14:13Z</dcterms:modified>
</cp:coreProperties>
</file>