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671" r:id="rId3"/>
    <p:sldId id="672" r:id="rId4"/>
    <p:sldId id="673" r:id="rId5"/>
    <p:sldId id="825" r:id="rId6"/>
    <p:sldId id="826" r:id="rId7"/>
    <p:sldId id="674" r:id="rId8"/>
    <p:sldId id="675" r:id="rId9"/>
    <p:sldId id="790" r:id="rId10"/>
    <p:sldId id="791" r:id="rId11"/>
    <p:sldId id="792" r:id="rId12"/>
    <p:sldId id="677" r:id="rId13"/>
    <p:sldId id="678" r:id="rId14"/>
    <p:sldId id="679" r:id="rId15"/>
    <p:sldId id="680" r:id="rId16"/>
    <p:sldId id="681" r:id="rId17"/>
    <p:sldId id="682" r:id="rId18"/>
    <p:sldId id="683" r:id="rId19"/>
    <p:sldId id="684" r:id="rId20"/>
    <p:sldId id="685" r:id="rId21"/>
    <p:sldId id="686" r:id="rId22"/>
    <p:sldId id="687" r:id="rId23"/>
    <p:sldId id="688" r:id="rId24"/>
    <p:sldId id="689" r:id="rId25"/>
    <p:sldId id="690" r:id="rId26"/>
    <p:sldId id="691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809" r:id="rId37"/>
    <p:sldId id="810" r:id="rId38"/>
    <p:sldId id="811" r:id="rId39"/>
    <p:sldId id="812" r:id="rId40"/>
    <p:sldId id="813" r:id="rId41"/>
    <p:sldId id="814" r:id="rId42"/>
    <p:sldId id="818" r:id="rId43"/>
    <p:sldId id="815" r:id="rId44"/>
    <p:sldId id="816" r:id="rId45"/>
    <p:sldId id="817" r:id="rId46"/>
    <p:sldId id="701" r:id="rId47"/>
    <p:sldId id="702" r:id="rId48"/>
    <p:sldId id="703" r:id="rId49"/>
    <p:sldId id="704" r:id="rId50"/>
    <p:sldId id="705" r:id="rId51"/>
    <p:sldId id="706" r:id="rId52"/>
    <p:sldId id="707" r:id="rId53"/>
    <p:sldId id="708" r:id="rId54"/>
    <p:sldId id="709" r:id="rId55"/>
    <p:sldId id="710" r:id="rId56"/>
    <p:sldId id="711" r:id="rId57"/>
    <p:sldId id="712" r:id="rId58"/>
    <p:sldId id="713" r:id="rId59"/>
    <p:sldId id="714" r:id="rId60"/>
    <p:sldId id="715" r:id="rId61"/>
    <p:sldId id="716" r:id="rId62"/>
    <p:sldId id="717" r:id="rId63"/>
    <p:sldId id="718" r:id="rId64"/>
    <p:sldId id="719" r:id="rId65"/>
    <p:sldId id="720" r:id="rId66"/>
    <p:sldId id="721" r:id="rId67"/>
    <p:sldId id="722" r:id="rId68"/>
    <p:sldId id="723" r:id="rId69"/>
    <p:sldId id="724" r:id="rId70"/>
    <p:sldId id="725" r:id="rId71"/>
    <p:sldId id="726" r:id="rId72"/>
    <p:sldId id="727" r:id="rId73"/>
    <p:sldId id="728" r:id="rId74"/>
    <p:sldId id="729" r:id="rId75"/>
    <p:sldId id="730" r:id="rId76"/>
    <p:sldId id="731" r:id="rId77"/>
    <p:sldId id="732" r:id="rId78"/>
    <p:sldId id="733" r:id="rId79"/>
    <p:sldId id="734" r:id="rId80"/>
    <p:sldId id="735" r:id="rId81"/>
    <p:sldId id="736" r:id="rId82"/>
    <p:sldId id="737" r:id="rId83"/>
    <p:sldId id="738" r:id="rId84"/>
    <p:sldId id="739" r:id="rId85"/>
    <p:sldId id="740" r:id="rId86"/>
    <p:sldId id="741" r:id="rId87"/>
    <p:sldId id="742" r:id="rId8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CC6600"/>
    <a:srgbClr val="FF9900"/>
    <a:srgbClr val="0033CC"/>
    <a:srgbClr val="009900"/>
    <a:srgbClr val="364ADE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67" autoAdjust="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A472C1F-DF42-4390-8B33-90F2B7A14387}" type="datetimeFigureOut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467EFC9D-3B47-4BA3-828B-909850A005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886200" y="8656638"/>
            <a:ext cx="297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523B76-7CA2-4998-AB63-35E389C47FC6}" type="slidenum">
              <a:rPr lang="en-US" altLang="zh-TW" sz="1200">
                <a:latin typeface="Times New Roman" pitchFamily="18" charset="0"/>
              </a:rPr>
              <a:pPr algn="r"/>
              <a:t>58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68400" y="720725"/>
            <a:ext cx="4521200" cy="3390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29113"/>
            <a:ext cx="50292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7467-66F9-432D-88F6-D689227017DC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F224-009A-495F-A824-0B1BDB253E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83C8-7E94-4F6E-9E6F-4BBF70138B61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B5F4-74DA-44D0-90A0-6AC40B6861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C38FF-9B09-4D49-A18A-B01CC8D43AC5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3AEC6-FCFD-4A32-AFB6-CF123A3ABA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0711-E068-4443-A752-2CF9EE3DAE58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8C4A-8586-4628-AED5-F3DC179856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5626-3281-4D6D-AE97-8DB20F0E1CAC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B603-6D93-4BE5-AB82-D54D8ECDCD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754C-D9E8-47D1-BBC8-7BE79469C18B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E838-5E81-4DDA-988A-04D9E73B51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2B4C-AD0E-4096-B7F9-A25CD1A46523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DF534-8E6A-41B8-8C9F-607CB94889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B402-B92A-4B06-8FC7-A2A55A0341E4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C8EB-86FD-47FF-BBFD-434BBF9B46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31B2-78A3-473D-A4FA-04B9FCA8DD8A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0B9D-2438-45EA-AB67-5B88760C45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4EC4-D592-43F5-B47D-1424264FA465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DE44-D6BD-4246-9B26-7494D7C200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F2C9-3775-460D-99A2-72F2FAA8FCB2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154B-2DF3-4791-9113-414C1688BC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5444F50E-A209-40AC-A0EE-89FC0F2C291C}" type="datetime1">
              <a:rPr lang="zh-TW" altLang="en-US"/>
              <a:pPr>
                <a:defRPr/>
              </a:pPr>
              <a:t>2018/1/23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生死自在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8205C4A-4D25-4D9A-A860-7A4C6382CE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AB20E-3D3D-49A9-8C70-EDF0A9333669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539750" y="4149725"/>
            <a:ext cx="8064500" cy="2519363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defRPr/>
            </a:pP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佛光山寺副住持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南華大學專任教授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zh-TW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《</a:t>
            </a: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人間福報</a:t>
            </a:r>
            <a:r>
              <a:rPr lang="en-US" altLang="zh-TW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》</a:t>
            </a: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「生死自在」專欄作者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zh-TW" altLang="en-US" sz="36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慧開法師編講</a:t>
            </a:r>
          </a:p>
        </p:txBody>
      </p: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539750" y="333375"/>
            <a:ext cx="79930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0" lang="zh-TW" altLang="en-US" sz="7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生命意義的</a:t>
            </a:r>
            <a:br>
              <a:rPr kumimoji="0" lang="zh-TW" altLang="en-US" sz="7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72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探索與開展</a:t>
            </a:r>
            <a:r>
              <a:rPr kumimoji="0" lang="zh-TW" altLang="en-US" sz="72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72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6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en-US" altLang="zh-TW" sz="6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zh-TW" altLang="en-US" sz="6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意義治療學引介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3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908050"/>
            <a:ext cx="7704137" cy="47529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老和尚的這段話，不啻是當頭一記悶棍或當面一盆冷水，令年輕人不知如何應對，悻悻然告辭離開了佛寺。</a:t>
            </a:r>
            <a:endParaRPr lang="en-US" altLang="zh-TW" sz="4000" smtClean="0">
              <a:ea typeface="標楷體" pitchFamily="65" charset="-120"/>
            </a:endParaRP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從寺廟裡出來之後，年輕人一路上不斷思索著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老和尚的話</a:t>
            </a:r>
            <a:r>
              <a:rPr lang="zh-TW" altLang="en-US" sz="4000" smtClean="0">
                <a:ea typeface="標楷體" pitchFamily="65" charset="-120"/>
              </a:rPr>
              <a:t>，若有所悟</a:t>
            </a:r>
            <a:r>
              <a:rPr lang="en-US" altLang="zh-TW" sz="4000" smtClean="0">
                <a:latin typeface="標楷體"/>
                <a:ea typeface="標楷體" pitchFamily="65" charset="-120"/>
              </a:rPr>
              <a:t>………</a:t>
            </a:r>
            <a:endParaRPr lang="en-US" altLang="zh-TW" sz="4000" smtClean="0"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549275"/>
            <a:ext cx="8207375" cy="40322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問題 </a:t>
            </a:r>
            <a:r>
              <a:rPr lang="en-US" altLang="zh-TW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1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：</a:t>
            </a:r>
            <a:r>
              <a:rPr lang="zh-TW" altLang="en-US" sz="4000" smtClean="0">
                <a:ea typeface="標楷體" pitchFamily="65" charset="-120"/>
              </a:rPr>
              <a:t>如果您是這個年輕人，面對這樣的情境，接下來，您會怎麼辦</a:t>
            </a:r>
            <a:r>
              <a:rPr lang="en-US" altLang="zh-TW" sz="4000" smtClean="0">
                <a:ea typeface="標楷體" pitchFamily="65" charset="-120"/>
              </a:rPr>
              <a:t>…</a:t>
            </a:r>
            <a:r>
              <a:rPr lang="zh-TW" altLang="en-US" sz="4000" smtClean="0">
                <a:ea typeface="標楷體" pitchFamily="65" charset="-120"/>
              </a:rPr>
              <a:t>？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問題 </a:t>
            </a:r>
            <a:r>
              <a:rPr lang="en-US" altLang="zh-TW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2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：</a:t>
            </a:r>
            <a:r>
              <a:rPr lang="zh-TW" altLang="en-US" sz="4000" smtClean="0">
                <a:ea typeface="標楷體" pitchFamily="65" charset="-120"/>
              </a:rPr>
              <a:t>如果您是這個年輕人的家人或師長，您會如何協助他突破困境？</a:t>
            </a:r>
          </a:p>
        </p:txBody>
      </p:sp>
      <p:pic>
        <p:nvPicPr>
          <p:cNvPr id="1028" name="Picture 4" descr="「突破」的圖片搜尋結果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693217" y="3794764"/>
            <a:ext cx="4321489" cy="289547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allAtOnce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body" idx="4294967295"/>
          </p:nvPr>
        </p:nvSpPr>
        <p:spPr>
          <a:xfrm>
            <a:off x="611188" y="765175"/>
            <a:ext cx="7921625" cy="208756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問題 </a:t>
            </a:r>
            <a:r>
              <a:rPr lang="en-US" altLang="zh-TW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3</a:t>
            </a:r>
            <a:r>
              <a:rPr lang="zh-TW" altLang="en-US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：</a:t>
            </a:r>
            <a:r>
              <a:rPr lang="zh-TW" altLang="en-US" sz="4000" smtClean="0">
                <a:ea typeface="標楷體" pitchFamily="65" charset="-120"/>
              </a:rPr>
              <a:t>吾人應如何自我突破生命的困境與挫折，活出自我生命的意義與價值？</a:t>
            </a:r>
          </a:p>
        </p:txBody>
      </p:sp>
      <p:pic>
        <p:nvPicPr>
          <p:cNvPr id="1028" name="Picture 4" descr="「突破」的圖片搜尋結果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63267" y="3650301"/>
            <a:ext cx="4321489" cy="289547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allAtOnce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jituwang.com/uploads/allimg/130806/260016-130P609435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292600"/>
            <a:ext cx="2197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內容版面配置區 2"/>
          <p:cNvSpPr>
            <a:spLocks noGrp="1"/>
          </p:cNvSpPr>
          <p:nvPr>
            <p:ph idx="4294967295"/>
          </p:nvPr>
        </p:nvSpPr>
        <p:spPr>
          <a:xfrm>
            <a:off x="539750" y="476250"/>
            <a:ext cx="8064500" cy="38163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zh-TW" altLang="en-US" sz="6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壹、</a:t>
            </a:r>
            <a:endParaRPr lang="en-US" altLang="zh-TW" sz="600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zh-TW" altLang="en-US" sz="6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現代人的</a:t>
            </a:r>
            <a:br>
              <a:rPr lang="zh-TW" altLang="en-US" sz="6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生命弔詭與困境</a:t>
            </a:r>
            <a:r>
              <a:rPr lang="zh-TW" altLang="en-US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lang="zh-TW" alt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解讀與探索人生的意義</a:t>
            </a:r>
            <a:endParaRPr lang="en-US" altLang="zh-TW" sz="480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A34578-3EC6-4B17-AF73-7C25F1E6A02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1266825"/>
            <a:ext cx="8496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資訊爆炸的時代</a:t>
            </a: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←→</a:t>
            </a: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zh-TW" altLang="en-US" sz="3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意義貧乏的時代</a:t>
            </a:r>
            <a:r>
              <a:rPr kumimoji="0" lang="zh-TW" altLang="en-US" sz="3600"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We see a lot of events happening,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but we know very little about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 the fact or truth.</a:t>
            </a:r>
          </a:p>
        </p:txBody>
      </p:sp>
      <p:pic>
        <p:nvPicPr>
          <p:cNvPr id="17411" name="Picture 2" descr="d:\Users\nhu\Desktop\Everything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149725"/>
            <a:ext cx="25923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70D225A-AC29-4DC7-B865-EDA5F866CD2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內容版面配置區 2"/>
          <p:cNvSpPr>
            <a:spLocks noGrp="1"/>
          </p:cNvSpPr>
          <p:nvPr>
            <p:ph idx="4294967295"/>
          </p:nvPr>
        </p:nvSpPr>
        <p:spPr>
          <a:xfrm>
            <a:off x="971550" y="620713"/>
            <a:ext cx="7129463" cy="38512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zh-TW" alt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解讀人生的意義</a:t>
            </a:r>
            <a:r>
              <a:rPr lang="zh-TW" alt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參究生死的玄機</a:t>
            </a:r>
            <a:r>
              <a:rPr lang="zh-TW" alt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4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/>
            </a:r>
            <a:br>
              <a:rPr lang="zh-TW" altLang="en-US" sz="1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</a:br>
            <a:r>
              <a:rPr lang="zh-TW" altLang="en-US" sz="6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活出自我的價值</a:t>
            </a:r>
            <a:endParaRPr lang="zh-TW" altLang="en-US" sz="60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5362" name="Picture 4" descr="http://4.bp.blogspot.com/-vT98VeQ7TQs/UXogpmjmuMI/AAAAAAAABs4/8C_DxwNyKn8/s1600/Company+Va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933825"/>
            <a:ext cx="39544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D6378E5-4384-46C9-AC4E-2248D8608DD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Users\nhu\Desktop\0219修平簡報\PHOTO\03382eb554c762200000158fce549a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703533" y="1563142"/>
            <a:ext cx="3608225" cy="353185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7450" y="476250"/>
            <a:ext cx="6697663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b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fontAlgn="auto">
              <a:lnSpc>
                <a:spcPct val="120000"/>
              </a:lnSpc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zh-TW" altLang="en-US" dirty="0" smtClean="0">
                <a:solidFill>
                  <a:srgbClr val="3333FF"/>
                </a:solidFill>
                <a:latin typeface="Times New Roman" pitchFamily="18" charset="0"/>
                <a:ea typeface="標楷體" pitchFamily="65" charset="-120"/>
              </a:rPr>
              <a:t>現代人的生命問題與困境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61963" y="4868863"/>
            <a:ext cx="8291512" cy="1503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FF0000"/>
                </a:solidFill>
                <a:latin typeface="Candara" pitchFamily="34" charset="0"/>
              </a:rPr>
              <a:t>Paradox of Our Times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我們這個時代的弔詭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54E518-31A4-4C58-87DB-43A3101C2248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692150"/>
            <a:ext cx="7993063" cy="1944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現代人幾乎只重視如何增進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「謀生」的技能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，卻忽略、甚至遺忘了如何學習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「生活」之道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5EB177-B299-43A6-A0EC-B2548A09578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7891" name="Picture 2" descr="「小人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141663"/>
            <a:ext cx="2665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「小人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0686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619125"/>
            <a:ext cx="7993063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我們不斷地增加財富、追求物欲，到頭來卻迷失了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生命的方向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，喪失了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生命的意義與價值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40EF16-D406-4F5D-81FF-152FB3F6C93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8915" name="Picture 5" descr="「迷失方向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708275"/>
            <a:ext cx="38163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「人際關係疏離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1138"/>
            <a:ext cx="856932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789363"/>
            <a:ext cx="4710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58800" y="692150"/>
            <a:ext cx="81359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6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自我突破</a:t>
            </a:r>
            <a:br>
              <a:rPr kumimoji="0" lang="zh-TW" altLang="en-US" sz="6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kumimoji="0" lang="zh-TW" altLang="en-US" sz="6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生命的困境</a:t>
            </a:r>
            <a: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kumimoji="0" lang="zh-TW" altLang="en-US" sz="6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kumimoji="0" lang="en-US" altLang="zh-TW" sz="6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kumimoji="0" lang="zh-TW" altLang="en-US" sz="6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活出意義來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19471B-429E-441C-80D3-331EA2ED199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333375"/>
            <a:ext cx="7993063" cy="2879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現代社會的風尚是，廣告愈來愈多，內容愈來愈花俏，人們的花費、採購愈來愈便利也愈來愈多，可是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真正擁有、享用的卻愈來愈少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；休閒的花樣愈來愈多，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真正的樂趣卻愈來愈少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B43EFF-F5E3-41F0-865F-9900A61F374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0963" name="Picture 5" descr="「線上採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284538"/>
            <a:ext cx="44640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620713"/>
            <a:ext cx="7993063" cy="17287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食品的種類愈來愈多，</a:t>
            </a:r>
            <a:r>
              <a:rPr kumimoji="0" lang="zh-TW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營養卻愈來愈少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，絕大多數都是加工製造的，吃多了有礙身體健康。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40FC3E-D038-40C3-B3F9-7064750B81D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1987" name="Picture 4" descr="6种食物最伤大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2781300"/>
            <a:ext cx="55594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476250"/>
            <a:ext cx="8208962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專業知識增多</a:t>
            </a:r>
            <a:r>
              <a:rPr kumimoji="0" lang="zh-TW" altLang="en-US" sz="3600" dirty="0">
                <a:latin typeface="新細明體" charset="-120"/>
                <a:ea typeface="標楷體" pitchFamily="65" charset="-120"/>
              </a:rPr>
              <a:t>了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普通常識和判斷力卻降低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charset="-120"/>
                <a:ea typeface="標楷體" pitchFamily="65" charset="-120"/>
              </a:rPr>
              <a:t>了</a:t>
            </a:r>
            <a:r>
              <a:rPr kumimoji="0" lang="zh-TW" altLang="en-US" sz="3600" dirty="0">
                <a:latin typeface="新細明體" charset="-120"/>
                <a:ea typeface="標楷體" pitchFamily="65" charset="-120"/>
              </a:rPr>
              <a:t>；各類的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專家愈來愈多，社會問題不但未見減少，反而層出不窮愈來愈多，而且愈來愈嚴重。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366B0C-628A-422D-8679-5BC9FC78C4D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3011" name="AutoShape 7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2" name="AutoShape 9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3" name="AutoShape 11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4" name="AutoShape 13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015" name="AutoShape 15" descr="「抗議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3016" name="Picture 2" descr="「PROTEST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852738"/>
            <a:ext cx="360045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850" y="692150"/>
            <a:ext cx="84963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500" dirty="0">
                <a:latin typeface="Calibri" pitchFamily="34" charset="0"/>
                <a:ea typeface="標楷體" pitchFamily="65" charset="-120"/>
              </a:rPr>
              <a:t>醫療科技設施愈來愈進步，藥品種類愈來愈多，可是我們</a:t>
            </a:r>
            <a:r>
              <a:rPr kumimoji="0" lang="zh-TW" altLang="en-US" sz="35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身心健康卻愈來愈差</a:t>
            </a:r>
            <a:r>
              <a:rPr kumimoji="0" lang="zh-TW" altLang="en-US" sz="3500" dirty="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D822E34-EA06-4B7D-9388-C96EF367EBC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4035" name="Picture 4" descr="「藥品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4221163"/>
            <a:ext cx="295275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「手術房醫療設備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33600"/>
            <a:ext cx="50609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「藥品」的圖片搜尋結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205038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「全身病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8102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692150"/>
            <a:ext cx="7920038" cy="180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電子通訊愈來愈便利，無遠弗屆，即時連線，然而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人際關係卻愈來愈疏離淡薄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3CBECA-25AC-4E01-B081-A7C63CCC896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6083" name="Picture 4" descr="「聚會 玩手機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36838"/>
            <a:ext cx="53530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D3E6284-BF06-4052-AEE7-DE66CA9CD92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4818" name="Picture 4" descr="1461419266687-420x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80645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7008EB6-D198-46CF-A6CA-A82A3ABCC19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5842" name="Picture 2" descr="LN16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42703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14118743404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060575"/>
            <a:ext cx="3860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619125"/>
            <a:ext cx="7920037" cy="187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我們年華老大，馬齒徒增，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生命卻沒有隨著歲月成長</a:t>
            </a:r>
            <a:r>
              <a:rPr kumimoji="0" lang="en-US" altLang="zh-TW" sz="3600">
                <a:latin typeface="標楷體" pitchFamily="65" charset="-120"/>
                <a:ea typeface="標楷體" pitchFamily="65" charset="-120"/>
              </a:rPr>
              <a:t>——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這就是現代人生命的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弔詭情境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E10602-4681-40A6-BCFF-9B39E1CAB2C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9155" name="Picture 5" descr="「橫看成嶺側成峰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590800"/>
            <a:ext cx="597852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981075"/>
            <a:ext cx="8208963" cy="2016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1352550" indent="-135255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或問：人生的意義究竟何在？</a:t>
            </a:r>
            <a:r>
              <a:rPr lang="zh-TW" altLang="en-US" sz="3600"/>
              <a:t> </a:t>
            </a:r>
          </a:p>
          <a:p>
            <a:pPr marL="1352550" indent="-135255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zh-TW" altLang="en-US" sz="3600">
                <a:latin typeface="Times New Roman" pitchFamily="18" charset="0"/>
                <a:ea typeface="標楷體" pitchFamily="65" charset="-120"/>
              </a:rPr>
              <a:t>答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曰：人生的意義在於</a:t>
            </a:r>
            <a:r>
              <a:rPr lang="zh-TW" altLang="en-US" sz="3600" u="sng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不斷地、深入地探索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人生的意義。</a:t>
            </a:r>
          </a:p>
        </p:txBody>
      </p:sp>
      <p:pic>
        <p:nvPicPr>
          <p:cNvPr id="17411" name="Picture 2" descr="d:\Users\nhu\Desktop\Everything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309562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1836F4-347F-4E20-8B81-F9CF3A12BA3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451D34-5680-4DD7-9531-24F8DD1F9FFC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836613"/>
            <a:ext cx="7993062" cy="3097212"/>
          </a:xfrm>
        </p:spPr>
        <p:txBody>
          <a:bodyPr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南華大學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5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生命教育的核心理念：</a:t>
            </a:r>
            <a:endParaRPr lang="en-US" altLang="zh-TW" sz="54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zh-TW" altLang="en-US" sz="54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以生命力帶動生命力</a:t>
            </a:r>
          </a:p>
        </p:txBody>
      </p:sp>
      <p:pic>
        <p:nvPicPr>
          <p:cNvPr id="3074" name="Picture 2" descr="http://img.taopic.com/uploads/allimg/120211/6380-1202111923449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36629" y="4295917"/>
            <a:ext cx="3569883" cy="20104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4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4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4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288" y="633413"/>
            <a:ext cx="8424862" cy="5905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266700" indent="-2667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400" dirty="0">
                <a:latin typeface="Times New Roman" pitchFamily="18" charset="0"/>
                <a:ea typeface="標楷體" pitchFamily="65" charset="-120"/>
              </a:rPr>
              <a:t>宇宙的真相與生命的課題，</a:t>
            </a:r>
            <a:r>
              <a:rPr kumimoji="0" lang="zh-TW" altLang="en-US" sz="3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要不斷地深入探索、挖掘，才能一窺究竟</a:t>
            </a:r>
            <a:r>
              <a:rPr kumimoji="0" lang="zh-TW" altLang="en-US" sz="3400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266700" indent="-2667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例如：發現</a:t>
            </a:r>
            <a:r>
              <a:rPr lang="en-US" altLang="zh-TW" sz="3400" dirty="0">
                <a:latin typeface="Times New Roman" pitchFamily="18" charset="0"/>
                <a:ea typeface="標楷體" pitchFamily="65" charset="-120"/>
              </a:rPr>
              <a:t>(Discovery)</a:t>
            </a: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、探索</a:t>
            </a:r>
            <a:r>
              <a:rPr lang="en-US" altLang="zh-TW" sz="3400" dirty="0">
                <a:latin typeface="Times New Roman" pitchFamily="18" charset="0"/>
                <a:ea typeface="標楷體" pitchFamily="65" charset="-120"/>
              </a:rPr>
              <a:t>(Explorer)</a:t>
            </a: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、國家地理</a:t>
            </a:r>
            <a:r>
              <a:rPr lang="en-US" altLang="zh-TW" sz="3400" dirty="0">
                <a:latin typeface="Times New Roman" pitchFamily="18" charset="0"/>
                <a:ea typeface="標楷體" pitchFamily="65" charset="-120"/>
              </a:rPr>
              <a:t>(National Geographic)</a:t>
            </a: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等電視頻道</a:t>
            </a:r>
          </a:p>
          <a:p>
            <a:pPr marL="266700" indent="-2667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子曰：「吾十有五而志於學，三十而立，四十而不惑，五十而知天命，六十而耳順，七十而從心所欲不踰矩。」</a:t>
            </a:r>
            <a:endParaRPr lang="en-US" altLang="zh-TW" sz="3400" dirty="0"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TW" altLang="en-US" sz="3400" dirty="0">
                <a:latin typeface="Times New Roman" pitchFamily="18" charset="0"/>
                <a:ea typeface="標楷體" pitchFamily="65" charset="-120"/>
              </a:rPr>
              <a:t>人生的意義是要在其過程中體會，而不  是僅在其目的上尋找。</a:t>
            </a:r>
            <a:r>
              <a:rPr lang="zh-TW" altLang="en-US" sz="3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在探求真理的路上，不要妄想急速獲得現成的答案</a:t>
            </a:r>
            <a:r>
              <a:rPr lang="zh-TW" altLang="en-US" sz="3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38FE6E-FA64-4BCD-AC58-E9308C55664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42988" y="981075"/>
            <a:ext cx="72009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7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貳、</a:t>
            </a:r>
            <a:endParaRPr kumimoji="0" lang="en-US" altLang="zh-TW" sz="72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7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生命的開展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72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與意義探索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BE3A2F9-59C8-428F-9B7A-0A1314F678F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981075"/>
            <a:ext cx="80645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085850" indent="-1085850" algn="ctr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人生問題的範疇</a:t>
            </a:r>
          </a:p>
          <a:p>
            <a:pPr marL="1085850" indent="-1085850" algn="ctr"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生命 </a:t>
            </a: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 </a:t>
            </a:r>
            <a:r>
              <a:rPr kumimoji="0" lang="zh-TW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生死</a:t>
            </a:r>
            <a:r>
              <a:rPr kumimoji="0" lang="en-US" altLang="zh-TW" sz="6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60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B16921-9477-4BF3-B42B-8431A27D034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3" name="图片 1" descr="般若黑洞 3D小人41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716338"/>
            <a:ext cx="152717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" descr="般若黑洞 3D小人41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6338"/>
            <a:ext cx="165576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850" y="549275"/>
            <a:ext cx="8496300" cy="6048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世間何種學問能夠窮究生命，乃至解決與生死相關的種種問題？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科學乎？哲學乎？宗教乎？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其實，人生問題的核心是關乎「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」與「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追尋</a:t>
            </a:r>
            <a:r>
              <a:rPr kumimoji="0" lang="zh-TW" altLang="en-US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、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探索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抉擇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問題。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科學無法充分解釋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遑論解決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人生核心的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」與「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」問題，從古今中外的先賢哲思，可以看出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人生的問題遠遠超出科學的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範疇，而需要進入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哲學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宗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80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	教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的探索領域。</a:t>
            </a:r>
          </a:p>
        </p:txBody>
      </p:sp>
      <p:pic>
        <p:nvPicPr>
          <p:cNvPr id="54274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354513"/>
            <a:ext cx="152558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681ADF-13F7-49D0-9CAC-DCD9A7FC2F8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67175" y="1268413"/>
            <a:ext cx="4681538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面對宇宙人生的種種問題，需要一種熱切而崇高的人文關懷精神，就如太史公司馬遷所云：「</a:t>
            </a:r>
            <a:r>
              <a:rPr kumimoji="0" lang="zh-TW" alt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究天人之際，通古今之變，成一家之言。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」</a:t>
            </a:r>
          </a:p>
        </p:txBody>
      </p:sp>
      <p:pic>
        <p:nvPicPr>
          <p:cNvPr id="5126" name="Picture 6" descr="http://imgtu.5011.net/uploads/content/20160115/9641081452840098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54572" y="1347118"/>
            <a:ext cx="3169906" cy="381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AA7EC9-6D8F-4B16-BCF1-FA522D83F4A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A8F488-F33D-4C35-A3E8-99F2BC4BCEB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5058" name="Picture 2" descr="「古人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73463"/>
            <a:ext cx="39560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8975" y="765175"/>
            <a:ext cx="7920038" cy="2808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究天人之際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0" lang="en-US" altLang="zh-TW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 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  <a:cs typeface="Times New Roman" pitchFamily="18" charset="0"/>
              </a:rPr>
              <a:t>哲學乃至宗教的探究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通古今之變 </a:t>
            </a:r>
            <a:r>
              <a:rPr kumimoji="0" lang="en-US" altLang="zh-TW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 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歷史演變的洞見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成一家之言 </a:t>
            </a:r>
            <a:r>
              <a:rPr kumimoji="0" lang="en-US" altLang="zh-TW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— 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文學修辭的造詣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古人為學，「文、史、哲」不分家。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04250" cy="1873250"/>
          </a:xfrm>
        </p:spPr>
        <p:txBody>
          <a:bodyPr/>
          <a:lstStyle/>
          <a:p>
            <a:pPr>
              <a:defRPr/>
            </a:pPr>
            <a:r>
              <a:rPr lang="zh-TW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生命開展與意義探索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</a:b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「生命的十大層面與價值取向」模型</a:t>
            </a:r>
            <a:r>
              <a:rPr lang="zh-TW" altLang="en-US" smtClean="0"/>
              <a:t>  </a:t>
            </a:r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xfrm>
            <a:off x="323850" y="2205038"/>
            <a:ext cx="8353425" cy="41846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人類的宗教需求與探索，是吾人的實存主體，在面對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宇宙人生</a:t>
            </a:r>
            <a:r>
              <a:rPr lang="zh-TW" altLang="en-US" sz="3600" smtClean="0">
                <a:ea typeface="標楷體" pitchFamily="65" charset="-120"/>
              </a:rPr>
              <a:t>及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生死大事</a:t>
            </a:r>
            <a:r>
              <a:rPr lang="zh-TW" altLang="en-US" sz="3600" smtClean="0">
                <a:ea typeface="標楷體" pitchFamily="65" charset="-120"/>
              </a:rPr>
              <a:t>時，終究將進入的高層次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意義探索</a:t>
            </a:r>
            <a:r>
              <a:rPr lang="zh-TW" altLang="en-US" sz="3600" smtClean="0">
                <a:ea typeface="標楷體" pitchFamily="65" charset="-120"/>
              </a:rPr>
              <a:t>與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價值取向</a:t>
            </a:r>
            <a:r>
              <a:rPr lang="zh-TW" altLang="en-US" sz="3600" smtClean="0">
                <a:ea typeface="標楷體" pitchFamily="65" charset="-120"/>
              </a:rPr>
              <a:t>，也是探求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究竟真實</a:t>
            </a:r>
            <a:r>
              <a:rPr lang="zh-TW" altLang="en-US" sz="3600" smtClean="0">
                <a:ea typeface="標楷體" pitchFamily="65" charset="-120"/>
              </a:rPr>
              <a:t>與追尋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徹底解脫</a:t>
            </a:r>
            <a:r>
              <a:rPr lang="zh-TW" altLang="en-US" sz="3600" smtClean="0">
                <a:ea typeface="標楷體" pitchFamily="65" charset="-120"/>
              </a:rPr>
              <a:t>的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，在此借用傅偉勳教授所提出的「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生命的十大層面與價值取向</a:t>
            </a:r>
            <a:r>
              <a:rPr lang="zh-TW" altLang="en-US" sz="3600" smtClean="0">
                <a:ea typeface="標楷體" pitchFamily="65" charset="-120"/>
              </a:rPr>
              <a:t>」模型來作說明。</a:t>
            </a:r>
            <a:endParaRPr lang="zh-TW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body" idx="1"/>
          </p:nvPr>
        </p:nvSpPr>
        <p:spPr>
          <a:xfrm>
            <a:off x="539750" y="619125"/>
            <a:ext cx="7993063" cy="5689600"/>
          </a:xfrm>
        </p:spPr>
        <p:txBody>
          <a:bodyPr/>
          <a:lstStyle/>
          <a:p>
            <a:pPr>
              <a:lnSpc>
                <a:spcPct val="90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依照傅教授個人所了解，作為萬物之靈的人類，其生命存在之諸般意義，就其高低層次與價值取向，從下往上列出十大層面：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一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身體活動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個體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點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en-US" altLang="zh-TW" sz="3600" smtClean="0">
                <a:ea typeface="標楷體" pitchFamily="65" charset="-120"/>
              </a:rPr>
              <a:t> — </a:t>
            </a:r>
            <a:r>
              <a:rPr lang="zh-TW" altLang="en-US" sz="3600" smtClean="0">
                <a:ea typeface="標楷體" pitchFamily="65" charset="-120"/>
              </a:rPr>
              <a:t>生理學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二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心理活動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個體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點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en-US" altLang="zh-TW" sz="3600" smtClean="0">
                <a:ea typeface="標楷體" pitchFamily="65" charset="-120"/>
              </a:rPr>
              <a:t> — </a:t>
            </a:r>
            <a:r>
              <a:rPr lang="zh-TW" altLang="en-US" sz="3600" smtClean="0">
                <a:ea typeface="標楷體" pitchFamily="65" charset="-120"/>
              </a:rPr>
              <a:t>心理學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三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政治社會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群體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面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en-US" altLang="zh-TW" sz="3600" smtClean="0">
                <a:ea typeface="標楷體" pitchFamily="65" charset="-120"/>
              </a:rPr>
              <a:t> — </a:t>
            </a:r>
            <a:r>
              <a:rPr lang="zh-TW" altLang="en-US" sz="3600" smtClean="0">
                <a:ea typeface="標楷體" pitchFamily="65" charset="-120"/>
              </a:rPr>
              <a:t>社會學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zh-TW" altLang="en-US" sz="3600" smtClean="0">
                <a:ea typeface="標楷體" pitchFamily="65" charset="-120"/>
              </a:rPr>
              <a:t>                                            政治學、經濟學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四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歷史文化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時空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體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en-US" altLang="zh-TW" sz="3600" smtClean="0">
                <a:ea typeface="標楷體" pitchFamily="65" charset="-120"/>
              </a:rPr>
              <a:t> — </a:t>
            </a:r>
            <a:r>
              <a:rPr lang="zh-TW" altLang="en-US" sz="3600" smtClean="0">
                <a:ea typeface="標楷體" pitchFamily="65" charset="-120"/>
              </a:rPr>
              <a:t>歷史學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zh-TW" altLang="en-US" sz="3600" smtClean="0">
                <a:ea typeface="標楷體" pitchFamily="65" charset="-120"/>
              </a:rPr>
              <a:t>                                                     文化人類學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body" idx="1"/>
          </p:nvPr>
        </p:nvSpPr>
        <p:spPr>
          <a:xfrm>
            <a:off x="431800" y="1052513"/>
            <a:ext cx="8243888" cy="41052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五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知性探索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求真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哲學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六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審美經驗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求美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美學、藝術 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七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人倫道德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求善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倫理學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八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實存主體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自在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自覺┐ 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宗教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九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慈悲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覺他├ 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探索</a:t>
            </a:r>
            <a:endParaRPr lang="zh-TW" altLang="en-US" sz="24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(</a:t>
            </a:r>
            <a:r>
              <a:rPr lang="zh-TW" altLang="en-US" sz="3600" smtClean="0">
                <a:ea typeface="標楷體" pitchFamily="65" charset="-120"/>
              </a:rPr>
              <a:t>十</a:t>
            </a:r>
            <a:r>
              <a:rPr lang="en-US" altLang="zh-TW" sz="3600" smtClean="0"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終極真實</a:t>
            </a:r>
            <a:r>
              <a:rPr lang="zh-TW" altLang="en-US" sz="3600" smtClean="0">
                <a:ea typeface="標楷體" pitchFamily="65" charset="-120"/>
              </a:rPr>
              <a:t>層面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圓滿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ea typeface="標楷體" pitchFamily="65" charset="-120"/>
              </a:rPr>
              <a:t>— </a:t>
            </a:r>
            <a:r>
              <a:rPr lang="zh-TW" altLang="en-US" sz="3600" smtClean="0">
                <a:ea typeface="標楷體" pitchFamily="65" charset="-120"/>
              </a:rPr>
              <a:t>覺滿┘ 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實踐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body" idx="1"/>
          </p:nvPr>
        </p:nvSpPr>
        <p:spPr>
          <a:xfrm>
            <a:off x="539750" y="763588"/>
            <a:ext cx="8064500" cy="47529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在這十大層面之中，有關生死大事的問題及其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超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越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克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服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ea typeface="標楷體" pitchFamily="65" charset="-120"/>
              </a:rPr>
              <a:t>，是在第八、第九、第十這三個層面。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每一個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實存主體</a:t>
            </a:r>
            <a:r>
              <a:rPr lang="zh-TW" altLang="en-US" sz="3600" smtClean="0">
                <a:ea typeface="標楷體" pitchFamily="65" charset="-120"/>
              </a:rPr>
              <a:t>對於生死問題的探索與超克，乃是有關宗教性或高度精神性的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課題，而此一課題的解決，則有待於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終極真實</a:t>
            </a:r>
            <a:r>
              <a:rPr lang="zh-TW" altLang="en-US" sz="3600" smtClean="0">
                <a:ea typeface="標楷體" pitchFamily="65" charset="-120"/>
              </a:rPr>
              <a:t>的發現、領悟與體認。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CC6E34-C25D-4FF5-9CA9-3DAA40A8AD6F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539750" y="981075"/>
            <a:ext cx="79930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教師以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生命力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貫注於教育歷程與教學活動之中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，啟發帶動學生以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生命力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溶入己身的成長歷程與學習活動之中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我們希望南華大學培養出來的學生，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於己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能夠安身立命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，成為社會安定的基石；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於人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能夠關懷世界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，並且有能力服務大眾，成為社會的中流砥柱。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body" idx="1"/>
          </p:nvPr>
        </p:nvSpPr>
        <p:spPr>
          <a:xfrm>
            <a:off x="612775" y="908050"/>
            <a:ext cx="7920038" cy="51847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這三個層面與宗教探索息息相關，從宗教的獨特人文觀點來探索人生及生死問題及其超克，是最為貼切的。</a:t>
            </a:r>
            <a:r>
              <a:rPr lang="zh-TW" altLang="en-US" sz="3600" smtClean="0"/>
              <a:t> 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每一個實存主體，當其自身處於世俗世間的時候，不得不關注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個人身心、政治社會、歷史文化、知性探索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求真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、審美經驗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求美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、人倫道德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求善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)</a:t>
            </a:r>
            <a:r>
              <a:rPr lang="zh-TW" altLang="en-US" sz="3600" smtClean="0">
                <a:ea typeface="標楷體" pitchFamily="65" charset="-120"/>
              </a:rPr>
              <a:t>等層面的種種意義探求與價值取向問題。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body" idx="1"/>
          </p:nvPr>
        </p:nvSpPr>
        <p:spPr>
          <a:xfrm>
            <a:off x="612775" y="765175"/>
            <a:ext cx="7991475" cy="525780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然而，即使這些世俗問題能獲得圓滿的解決，也無法保證單獨的實存主體有了真實的精神依止，找到了安身立命的歸宿。</a:t>
            </a:r>
            <a:endParaRPr lang="zh-TW" altLang="en-US" sz="3600" smtClean="0"/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為了解決超出世俗世間層次之上的生死大事，為了面對死亡的精神超克，單獨實存主體不得不有一種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―</a:t>
            </a:r>
            <a:r>
              <a:rPr lang="zh-TW" altLang="en-US" sz="3600" smtClean="0">
                <a:ea typeface="標楷體" pitchFamily="65" charset="-120"/>
              </a:rPr>
              <a:t>基督教神學家保羅．田立克</a:t>
            </a:r>
            <a:r>
              <a:rPr lang="en-US" altLang="zh-TW" sz="3600" smtClean="0">
                <a:ea typeface="標楷體" pitchFamily="65" charset="-120"/>
              </a:rPr>
              <a:t>(Paul Tillich)</a:t>
            </a:r>
            <a:r>
              <a:rPr lang="zh-TW" altLang="en-US" sz="3600" smtClean="0">
                <a:ea typeface="標楷體" pitchFamily="65" charset="-120"/>
              </a:rPr>
              <a:t>所標舉的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</a:rPr>
              <a:t>―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concern)</a:t>
            </a:r>
            <a:r>
              <a:rPr lang="zh-TW" altLang="en-US" sz="36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/>
          </p:cNvSpPr>
          <p:nvPr>
            <p:ph type="body" idx="1"/>
          </p:nvPr>
        </p:nvSpPr>
        <p:spPr>
          <a:xfrm>
            <a:off x="539750" y="765175"/>
            <a:ext cx="7993063" cy="5327650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田立克</a:t>
            </a:r>
            <a:r>
              <a:rPr lang="en-US" altLang="zh-TW" sz="3600" smtClean="0">
                <a:ea typeface="標楷體" pitchFamily="65" charset="-120"/>
              </a:rPr>
              <a:t>(Tillich)</a:t>
            </a:r>
            <a:r>
              <a:rPr lang="zh-TW" altLang="en-US" sz="3600" smtClean="0">
                <a:ea typeface="標楷體" pitchFamily="65" charset="-120"/>
              </a:rPr>
              <a:t>在其經典之作 </a:t>
            </a:r>
            <a:r>
              <a:rPr lang="en-US" altLang="zh-TW" sz="3600" i="1" smtClean="0">
                <a:ea typeface="標楷體" pitchFamily="65" charset="-120"/>
              </a:rPr>
              <a:t>Dynamics of Faith</a:t>
            </a:r>
            <a:r>
              <a:rPr lang="en-US" altLang="zh-TW" sz="3600" smtClean="0">
                <a:ea typeface="標楷體" pitchFamily="65" charset="-120"/>
              </a:rPr>
              <a:t> (《</a:t>
            </a:r>
            <a:r>
              <a:rPr lang="zh-TW" altLang="en-US" sz="3600" smtClean="0">
                <a:ea typeface="標楷體" pitchFamily="65" charset="-120"/>
              </a:rPr>
              <a:t>信仰的原動力</a:t>
            </a:r>
            <a:r>
              <a:rPr lang="en-US" altLang="zh-TW" sz="3600" smtClean="0">
                <a:ea typeface="標楷體" pitchFamily="65" charset="-120"/>
              </a:rPr>
              <a:t>》)</a:t>
            </a:r>
            <a:r>
              <a:rPr lang="zh-TW" altLang="en-US" sz="3600" smtClean="0">
                <a:ea typeface="標楷體" pitchFamily="65" charset="-120"/>
              </a:rPr>
              <a:t>一書中，開宗明義即說到：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lang="zh-TW" altLang="en-US" sz="3600" smtClean="0">
                <a:ea typeface="標楷體" pitchFamily="65" charset="-120"/>
              </a:rPr>
              <a:t>	“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Faith is the state of being ultimately concerned: the dynamics of faith are the dynamics of man’s ultimate concern.</a:t>
            </a:r>
            <a:r>
              <a:rPr lang="en-US" altLang="zh-TW" sz="3600" smtClean="0">
                <a:ea typeface="標楷體" pitchFamily="65" charset="-120"/>
              </a:rPr>
              <a:t>”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	(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信仰是終極地關懷著的狀態：信仰的諸般動力即是人類終極關懷的動力</a:t>
            </a:r>
            <a:r>
              <a:rPr lang="zh-TW" altLang="en-US" sz="3600" smtClean="0">
                <a:ea typeface="標楷體" pitchFamily="65" charset="-120"/>
              </a:rPr>
              <a:t>。</a:t>
            </a:r>
            <a:r>
              <a:rPr lang="en-US" altLang="zh-TW" sz="3600" smtClean="0"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body" idx="1"/>
          </p:nvPr>
        </p:nvSpPr>
        <p:spPr>
          <a:xfrm>
            <a:off x="539750" y="549275"/>
            <a:ext cx="7994650" cy="58324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根據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田立克</a:t>
            </a:r>
            <a:r>
              <a:rPr lang="zh-TW" altLang="en-US" sz="3600" smtClean="0">
                <a:ea typeface="標楷體" pitchFamily="65" charset="-120"/>
              </a:rPr>
              <a:t>的詮釋觀點，真正的宗教信仰是一種面對宇宙人生的「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</a:t>
            </a:r>
            <a:r>
              <a:rPr lang="zh-TW" altLang="en-US" sz="3600" smtClean="0">
                <a:ea typeface="標楷體" pitchFamily="65" charset="-120"/>
              </a:rPr>
              <a:t>」，此一終極關懷是超越世俗與物質層面的，而宗教信仰的原動力就是終極關懷的原動力。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基於此一終極關懷，宗教信仰成為一種涉及信仰主體整個人格的核心行為與活動</a:t>
            </a:r>
            <a:r>
              <a:rPr lang="en-US" altLang="zh-TW" sz="3600" smtClean="0">
                <a:ea typeface="標楷體" pitchFamily="65" charset="-120"/>
              </a:rPr>
              <a:t>(a centered act)</a:t>
            </a:r>
            <a:r>
              <a:rPr lang="zh-TW" altLang="en-US" sz="3600" smtClean="0">
                <a:ea typeface="標楷體" pitchFamily="65" charset="-120"/>
              </a:rPr>
              <a:t>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宗教信仰的源頭，在於人自覺可以超越有限生命束縛的可能性</a:t>
            </a:r>
            <a:r>
              <a:rPr lang="zh-TW" altLang="en-US" sz="3600" smtClean="0"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/>
          </p:cNvSpPr>
          <p:nvPr>
            <p:ph type="body" idx="1"/>
          </p:nvPr>
        </p:nvSpPr>
        <p:spPr>
          <a:xfrm>
            <a:off x="590550" y="836613"/>
            <a:ext cx="7942263" cy="5113337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傅偉勳教授在他的</a:t>
            </a:r>
            <a:r>
              <a:rPr lang="en-US" altLang="zh-TW" sz="3600" smtClean="0">
                <a:ea typeface="標楷體" pitchFamily="65" charset="-120"/>
              </a:rPr>
              <a:t>《</a:t>
            </a:r>
            <a:r>
              <a:rPr lang="zh-TW" altLang="en-US" sz="3600" smtClean="0">
                <a:ea typeface="標楷體" pitchFamily="65" charset="-120"/>
              </a:rPr>
              <a:t>從創造的詮釋學到大乘佛學</a:t>
            </a:r>
            <a:r>
              <a:rPr lang="en-US" altLang="zh-TW" sz="3600" smtClean="0">
                <a:ea typeface="標楷體" pitchFamily="65" charset="-120"/>
              </a:rPr>
              <a:t>》</a:t>
            </a:r>
            <a:r>
              <a:rPr lang="zh-TW" altLang="en-US" sz="3600" smtClean="0">
                <a:ea typeface="標楷體" pitchFamily="65" charset="-120"/>
              </a:rPr>
              <a:t>一書中，也提出宗教所由成立而不可或缺的四項基本要素與向度</a:t>
            </a:r>
            <a:r>
              <a:rPr lang="en-US" altLang="zh-TW" sz="3600" smtClean="0">
                <a:ea typeface="標楷體" pitchFamily="65" charset="-120"/>
              </a:rPr>
              <a:t>(dimension)</a:t>
            </a:r>
            <a:r>
              <a:rPr lang="zh-TW" altLang="en-US" sz="3600" smtClean="0">
                <a:ea typeface="標楷體" pitchFamily="65" charset="-120"/>
              </a:rPr>
              <a:t>，亦即：</a:t>
            </a:r>
          </a:p>
          <a:p>
            <a:pPr>
              <a:buFont typeface="Arial" charset="0"/>
              <a:buNone/>
              <a:defRPr/>
            </a:pPr>
            <a:r>
              <a:rPr lang="zh-TW" altLang="en-US" sz="3600" smtClean="0">
                <a:ea typeface="標楷體" pitchFamily="65" charset="-120"/>
              </a:rPr>
              <a:t>    </a:t>
            </a:r>
            <a:r>
              <a:rPr lang="en-US" altLang="zh-TW" sz="3600" smtClean="0">
                <a:ea typeface="標楷體" pitchFamily="65" charset="-120"/>
              </a:rPr>
              <a:t>(1)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終極關懷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concern)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    (2)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終極真實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truth/reality)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    (3)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終極目標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goal)</a:t>
            </a:r>
          </a:p>
          <a:p>
            <a:pPr>
              <a:buFont typeface="Arial" charset="0"/>
              <a:buNone/>
              <a:defRPr/>
            </a:pPr>
            <a:r>
              <a:rPr lang="en-US" altLang="zh-TW" sz="3600" smtClean="0">
                <a:ea typeface="標楷體" pitchFamily="65" charset="-120"/>
              </a:rPr>
              <a:t>    (4) 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終極承諾 </a:t>
            </a:r>
            <a:r>
              <a:rPr lang="en-US" altLang="zh-TW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(ultimate commitment)</a:t>
            </a:r>
            <a:endParaRPr lang="en-US" altLang="zh-TW" sz="360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3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3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7921625" cy="5184775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基於此一超越世俗關懷的終極關懷，各個單獨實存主體乃開始涉及高度精神性的宗教探索，分別探求有關「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終極真實</a:t>
            </a:r>
            <a:r>
              <a:rPr lang="zh-TW" altLang="en-US" sz="3600" smtClean="0">
                <a:ea typeface="標楷體" pitchFamily="65" charset="-120"/>
              </a:rPr>
              <a:t>」的答案，作為其安身立命的精神本根或源頭。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ea typeface="標楷體" pitchFamily="65" charset="-120"/>
              </a:rPr>
              <a:t>我們必需深切了解的是，只要有眾生的存在，生死的問題就永遠存在的，因此吾人的</a:t>
            </a:r>
            <a:r>
              <a:rPr lang="zh-TW" alt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宗教探索就永遠都不會終止</a:t>
            </a:r>
            <a:r>
              <a:rPr lang="zh-TW" altLang="en-US" sz="3600" smtClean="0">
                <a:ea typeface="標楷體" pitchFamily="65" charset="-120"/>
              </a:rPr>
              <a:t>，此即萬物之靈的宗教命運。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692150"/>
            <a:ext cx="8569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6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不同情境中的</a:t>
            </a:r>
          </a:p>
          <a:p>
            <a:pPr algn="ctr">
              <a:defRPr/>
            </a:pPr>
            <a:r>
              <a:rPr kumimoji="0" lang="zh-TW" altLang="en-US" sz="6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人生觀</a:t>
            </a:r>
            <a:r>
              <a:rPr kumimoji="0" lang="en-US" altLang="zh-TW" sz="6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6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世界觀</a:t>
            </a:r>
          </a:p>
        </p:txBody>
      </p:sp>
      <p:pic>
        <p:nvPicPr>
          <p:cNvPr id="8196" name="Picture 4" descr="http://www.yixieshi.com/uploads/allimg/140421/83-140421131143N7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984475" y="2863800"/>
            <a:ext cx="5772150" cy="3581401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8CEBF1-132B-401D-AAD9-CD773881756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4663" y="620713"/>
            <a:ext cx="4656137" cy="8778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兒童的世界</a:t>
            </a:r>
          </a:p>
        </p:txBody>
      </p:sp>
      <p:pic>
        <p:nvPicPr>
          <p:cNvPr id="9222" name="Picture 6" descr="http://www.insight.co.kr/upload/2015/05/05/ART150505063319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11188" y="407861"/>
            <a:ext cx="3816424" cy="231529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457825" y="5205413"/>
            <a:ext cx="3276600" cy="1295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915025" y="5510213"/>
            <a:ext cx="24304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kumimoji="0" lang="zh-TW" altLang="en-US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809625" y="1700213"/>
            <a:ext cx="4648200" cy="48006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724025" y="2601913"/>
            <a:ext cx="2819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家庭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5457825" y="1700213"/>
            <a:ext cx="3276600" cy="3505200"/>
          </a:xfrm>
          <a:prstGeom prst="rect">
            <a:avLst/>
          </a:prstGeom>
          <a:solidFill>
            <a:srgbClr val="3CAA0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6067425" y="3630613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11213" y="4737100"/>
            <a:ext cx="2895600" cy="1752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85825" y="52959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啟蒙</a:t>
            </a:r>
            <a:r>
              <a:rPr kumimoji="0" lang="en-US" altLang="zh-TW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學習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6372225" y="1700213"/>
            <a:ext cx="2362200" cy="1447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6372225" y="2081213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成長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發育</a:t>
            </a:r>
          </a:p>
        </p:txBody>
      </p:sp>
      <p:sp>
        <p:nvSpPr>
          <p:cNvPr id="18" name="投影片編號版面配置區 1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1ACB25-4219-4E1D-B002-6F5F130624B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3" grpId="0" autoUpdateAnimBg="0"/>
      <p:bldP spid="44" grpId="0" animBg="1" autoUpdateAnimBg="0"/>
      <p:bldP spid="45" grpId="0" autoUpdateAnimBg="0"/>
      <p:bldP spid="46" grpId="0" animBg="1"/>
      <p:bldP spid="47" grpId="0" autoUpdateAnimBg="0"/>
      <p:bldP spid="48" grpId="0" animBg="1"/>
      <p:bldP spid="49" grpId="0" autoUpdateAnimBg="0"/>
      <p:bldP spid="50" grpId="0" animBg="1"/>
      <p:bldP spid="5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49275"/>
            <a:ext cx="5616575" cy="8143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3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高中生</a:t>
            </a:r>
            <a:r>
              <a:rPr lang="en-US" altLang="zh-TW" sz="43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/</a:t>
            </a:r>
            <a:r>
              <a:rPr lang="zh-TW" altLang="en-US" sz="43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大學生的世界</a:t>
            </a:r>
          </a:p>
        </p:txBody>
      </p:sp>
      <p:pic>
        <p:nvPicPr>
          <p:cNvPr id="10242" name="Picture 2" descr="http://jeek.s3.amazonaws.com/learning/img/96/learning_img1_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888" y="427038"/>
            <a:ext cx="3146425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1557338"/>
            <a:ext cx="5832475" cy="3600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31913" y="2781300"/>
            <a:ext cx="441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求學</a:t>
            </a:r>
            <a:r>
              <a:rPr kumimoji="0" lang="en-US" altLang="zh-TW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學業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57263" y="17335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讀書	  成績	    打工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0113" y="4221163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就業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前途</a:t>
            </a:r>
            <a:r>
              <a:rPr kumimoji="0" lang="zh-TW" altLang="en-US" sz="36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		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升學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深造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188" y="5157788"/>
            <a:ext cx="2895600" cy="1230312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71550" y="5373688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社團活動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492500" y="5157788"/>
            <a:ext cx="2951163" cy="1230312"/>
          </a:xfrm>
          <a:prstGeom prst="rect">
            <a:avLst/>
          </a:prstGeom>
          <a:solidFill>
            <a:srgbClr val="00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233863" y="5405438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443663" y="2781300"/>
            <a:ext cx="2273300" cy="1371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48463" y="3148013"/>
            <a:ext cx="175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休閒旅遊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443663" y="1547813"/>
            <a:ext cx="2273300" cy="1219200"/>
          </a:xfrm>
          <a:prstGeom prst="rect">
            <a:avLst/>
          </a:prstGeom>
          <a:solidFill>
            <a:srgbClr val="F39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877050" y="1844675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交友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443663" y="4149725"/>
            <a:ext cx="2273300" cy="12954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24663" y="4397375"/>
            <a:ext cx="153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家庭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443663" y="5438775"/>
            <a:ext cx="2273300" cy="9429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656388" y="5549900"/>
            <a:ext cx="192087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8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28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28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22" name="投影片編號版面配置區 21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60D748-28F5-492D-93D8-757C80F0A1F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 autoUpdateAnimBg="0"/>
      <p:bldP spid="8" grpId="0" autoUpdateAnimBg="0"/>
      <p:bldP spid="9" grpId="0" autoUpdateAnimBg="0"/>
      <p:bldP spid="10" grpId="0" animBg="1"/>
      <p:bldP spid="11" grpId="0" autoUpdateAnimBg="0"/>
      <p:bldP spid="12" grpId="0" animBg="1"/>
      <p:bldP spid="13" grpId="0" autoUpdateAnimBg="0"/>
      <p:bldP spid="14" grpId="0" animBg="1"/>
      <p:bldP spid="15" grpId="0" autoUpdateAnimBg="0"/>
      <p:bldP spid="16" grpId="0" animBg="1"/>
      <p:bldP spid="17" grpId="0" autoUpdateAnimBg="0"/>
      <p:bldP spid="18" grpId="0" animBg="1" autoUpdateAnimBg="0"/>
      <p:bldP spid="19" grpId="0" autoUpdateAnimBg="0"/>
      <p:bldP spid="20" grpId="0" animBg="1"/>
      <p:bldP spid="2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413" y="611188"/>
            <a:ext cx="5329237" cy="742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大學教師的世界</a:t>
            </a:r>
          </a:p>
        </p:txBody>
      </p:sp>
      <p:pic>
        <p:nvPicPr>
          <p:cNvPr id="11266" name="Picture 2" descr="https://www.britishcouncil.si/sites/default/files/online_courses_for_teachers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436096" y="589892"/>
            <a:ext cx="3058616" cy="17211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750" y="1557338"/>
            <a:ext cx="5832475" cy="36004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6763" y="2825750"/>
            <a:ext cx="5354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教學</a:t>
            </a:r>
            <a:r>
              <a:rPr kumimoji="0" lang="en-US" altLang="zh-TW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研究</a:t>
            </a:r>
            <a:r>
              <a:rPr kumimoji="0" lang="en-US" altLang="zh-TW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服務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7700" y="1744663"/>
            <a:ext cx="561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學術著作</a:t>
            </a:r>
            <a:r>
              <a:rPr kumimoji="0"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論文發表</a:t>
            </a:r>
            <a:r>
              <a:rPr kumimoji="0"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升等壓力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7700" y="4264025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科技部計劃案∕學生論文指導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9750" y="5157788"/>
            <a:ext cx="5832475" cy="1230312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92163" y="5422900"/>
            <a:ext cx="5329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參與學術活動</a:t>
            </a:r>
            <a:r>
              <a:rPr kumimoji="0" lang="en-US" altLang="zh-TW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校務行政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372225" y="2781300"/>
            <a:ext cx="2273300" cy="1371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665913" y="3159125"/>
            <a:ext cx="1752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休閒旅遊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372225" y="1557338"/>
            <a:ext cx="2273300" cy="1266825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742113" y="1816100"/>
            <a:ext cx="153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家庭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372225" y="5373688"/>
            <a:ext cx="2273300" cy="10144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573838" y="5561013"/>
            <a:ext cx="1920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372225" y="4149725"/>
            <a:ext cx="2273300" cy="1223963"/>
          </a:xfrm>
          <a:prstGeom prst="rect">
            <a:avLst/>
          </a:prstGeom>
          <a:solidFill>
            <a:srgbClr val="00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696075" y="4479925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20" name="投影片編號版面配置區 1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337C46-8885-45BB-85E9-2B719CA5ED0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 autoUpdateAnimBg="0"/>
      <p:bldP spid="8" grpId="0" autoUpdateAnimBg="0"/>
      <p:bldP spid="9" grpId="0" autoUpdateAnimBg="0"/>
      <p:bldP spid="10" grpId="0" animBg="1"/>
      <p:bldP spid="11" grpId="0" autoUpdateAnimBg="0"/>
      <p:bldP spid="12" grpId="0" animBg="1"/>
      <p:bldP spid="13" grpId="0" autoUpdateAnimBg="0"/>
      <p:bldP spid="14" grpId="0" animBg="1" autoUpdateAnimBg="0"/>
      <p:bldP spid="15" grpId="0" autoUpdateAnimBg="0"/>
      <p:bldP spid="16" grpId="0" animBg="1"/>
      <p:bldP spid="17" grpId="0" autoUpdateAnimBg="0"/>
      <p:bldP spid="18" grpId="0" animBg="1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612775" y="692150"/>
            <a:ext cx="7920038" cy="5545138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台大數學系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黃武雄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教授所著作的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如何高中數學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一書中，他引述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楊惟哲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教授的名言：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當學生面對數學的疑難而問「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」的時候，他們心中的「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為什麼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」，往往是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psychologically why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?”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而不是“</a:t>
            </a:r>
            <a:r>
              <a:rPr lang="en-US" altLang="zh-TW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logically why</a:t>
            </a:r>
            <a:r>
              <a:rPr lang="en-US" altLang="zh-TW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?”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換言之，即使是數學問題，學生的困惑往往是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心理上的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，而非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邏輯上的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20713"/>
            <a:ext cx="5472112" cy="7921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健康者的世界</a:t>
            </a:r>
          </a:p>
        </p:txBody>
      </p:sp>
      <p:pic>
        <p:nvPicPr>
          <p:cNvPr id="12292" name="Picture 4" descr="http://www.cml888.com/uploads/150813/2-150Q316445C2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147181" y="306934"/>
            <a:ext cx="3536492" cy="235530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1752600"/>
            <a:ext cx="5791200" cy="403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95400" y="3200400"/>
            <a:ext cx="441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工作</a:t>
            </a:r>
            <a:r>
              <a:rPr kumimoji="0" lang="en-US" altLang="zh-TW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事業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205740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職業	  待遇	    納稅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38200" y="48450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身分地位		升遷前途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9600" y="5791200"/>
            <a:ext cx="2895600" cy="762000"/>
          </a:xfrm>
          <a:prstGeom prst="rect">
            <a:avLst/>
          </a:prstGeom>
          <a:solidFill>
            <a:srgbClr val="FE9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14400" y="5897563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社交活動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11550" y="5791200"/>
            <a:ext cx="2889250" cy="762000"/>
          </a:xfrm>
          <a:prstGeom prst="rect">
            <a:avLst/>
          </a:prstGeom>
          <a:solidFill>
            <a:srgbClr val="00AA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191000" y="58356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400800" y="4648200"/>
            <a:ext cx="2273300" cy="1143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705600" y="49672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休閒旅遊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400800" y="1752600"/>
            <a:ext cx="2273300" cy="1447800"/>
          </a:xfrm>
          <a:prstGeom prst="rect">
            <a:avLst/>
          </a:prstGeom>
          <a:solidFill>
            <a:srgbClr val="F39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05600" y="1981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汽車</a:t>
            </a:r>
          </a:p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房地產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400800" y="3200400"/>
            <a:ext cx="2273300" cy="14478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781800" y="3581400"/>
            <a:ext cx="153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家庭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400800" y="5791200"/>
            <a:ext cx="2273300" cy="762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6613525" y="5943600"/>
            <a:ext cx="17684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366775-0353-4126-898F-4DF5E7FA76A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7" grpId="0" animBg="1"/>
      <p:bldP spid="8" grpId="0" autoUpdateAnimBg="0"/>
      <p:bldP spid="9" grpId="0" autoUpdateAnimBg="0"/>
      <p:bldP spid="10" grpId="0" autoUpdateAnimBg="0"/>
      <p:bldP spid="11" grpId="0" animBg="1"/>
      <p:bldP spid="12" grpId="0" autoUpdateAnimBg="0"/>
      <p:bldP spid="13" grpId="0" animBg="1"/>
      <p:bldP spid="14" grpId="0" autoUpdateAnimBg="0"/>
      <p:bldP spid="15" grpId="0" animBg="1"/>
      <p:bldP spid="16" grpId="0" autoUpdateAnimBg="0"/>
      <p:bldP spid="17" grpId="0" animBg="1"/>
      <p:bldP spid="18" grpId="0" autoUpdateAnimBg="0"/>
      <p:bldP spid="19" grpId="0" animBg="1" autoUpdateAnimBg="0"/>
      <p:bldP spid="20" grpId="0" autoUpdateAnimBg="0"/>
      <p:bldP spid="21" grpId="0" animBg="1"/>
      <p:bldP spid="2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5184775" cy="9588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患病者的世界</a:t>
            </a:r>
          </a:p>
        </p:txBody>
      </p:sp>
      <p:pic>
        <p:nvPicPr>
          <p:cNvPr id="13316" name="Picture 4" descr="http://kckidsdoc.com/wp-content/uploads/2011/11/Sick-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7213" y="476250"/>
            <a:ext cx="23193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33425" y="1905000"/>
            <a:ext cx="4648200" cy="4648200"/>
          </a:xfrm>
          <a:prstGeom prst="rect">
            <a:avLst/>
          </a:prstGeom>
          <a:solidFill>
            <a:srgbClr val="3CAA0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733425" y="5638800"/>
            <a:ext cx="2438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09625" y="57594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/</a:t>
            </a:r>
            <a:r>
              <a:rPr kumimoji="0" lang="zh-TW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事業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952625" y="30480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健康</a:t>
            </a:r>
          </a:p>
          <a:p>
            <a:pPr algn="ctr" defTabSz="762000" eaLnBrk="0" hangingPunct="0">
              <a:defRPr/>
            </a:pPr>
            <a:r>
              <a:rPr kumimoji="0"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醫療課題</a:t>
            </a:r>
            <a:r>
              <a:rPr kumimoji="0" lang="en-US" altLang="zh-TW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381625" y="1905000"/>
            <a:ext cx="3124200" cy="28956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143625" y="28956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家庭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381625" y="4800600"/>
            <a:ext cx="3124200" cy="1752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756275" y="5378450"/>
            <a:ext cx="23685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kumimoji="0" lang="zh-TW" altLang="en-US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精神</a:t>
            </a:r>
            <a:r>
              <a:rPr kumimoji="0" lang="en-US" altLang="zh-TW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360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靈性</a:t>
            </a:r>
          </a:p>
        </p:txBody>
      </p:sp>
      <p:sp>
        <p:nvSpPr>
          <p:cNvPr id="14" name="投影片編號版面配置區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9FE8E9-1D75-4F8A-AA3A-6860B174A6F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3" grpId="0" animBg="1"/>
      <p:bldP spid="24" grpId="0" animBg="1"/>
      <p:bldP spid="25" grpId="0" autoUpdateAnimBg="0"/>
      <p:bldP spid="26" grpId="0" autoUpdateAnimBg="0"/>
      <p:bldP spid="27" grpId="0" animBg="1"/>
      <p:bldP spid="28" grpId="0" autoUpdateAnimBg="0"/>
      <p:bldP spid="29" grpId="0" animBg="1"/>
      <p:bldP spid="3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4608512" cy="8969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臨終者的世界</a:t>
            </a:r>
          </a:p>
        </p:txBody>
      </p:sp>
      <p:pic>
        <p:nvPicPr>
          <p:cNvPr id="14338" name="Picture 2" descr="http://fsv.money01.com.tw/cmstatic/notes/capture/70544/2014123115182309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090913" y="272511"/>
            <a:ext cx="3259310" cy="169484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3800" y="5734050"/>
            <a:ext cx="3744913" cy="790575"/>
          </a:xfrm>
          <a:prstGeom prst="rect">
            <a:avLst/>
          </a:prstGeom>
          <a:solidFill>
            <a:srgbClr val="3CAA0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16550" y="5862638"/>
            <a:ext cx="297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醫療課題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03800" y="1557338"/>
            <a:ext cx="3741738" cy="4191000"/>
          </a:xfrm>
          <a:prstGeom prst="rect">
            <a:avLst/>
          </a:prstGeom>
          <a:solidFill>
            <a:srgbClr val="82447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18188" y="2781300"/>
            <a:ext cx="2209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7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家庭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11188" y="1557338"/>
            <a:ext cx="4386262" cy="49672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66788" y="2997200"/>
            <a:ext cx="3733800" cy="192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精神</a:t>
            </a:r>
            <a:r>
              <a:rPr kumimoji="0" lang="en-US" altLang="zh-TW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&amp;</a:t>
            </a: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靈性</a:t>
            </a:r>
          </a:p>
          <a:p>
            <a:pPr algn="ctr" defTabSz="762000" eaLnBrk="0" hangingPunct="0">
              <a:defRPr/>
            </a:pPr>
            <a:r>
              <a:rPr kumimoji="0" lang="zh-TW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生死大事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43713" y="4895850"/>
            <a:ext cx="1905000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924675" y="491172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工作、汽車房屋、財務</a:t>
            </a:r>
          </a:p>
        </p:txBody>
      </p:sp>
      <p:sp>
        <p:nvSpPr>
          <p:cNvPr id="14" name="投影片編號版面配置區 1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FAD1F9-B427-426C-A7D4-AD385FD0333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nimBg="1"/>
      <p:bldP spid="7" grpId="0" autoUpdateAnimBg="0"/>
      <p:bldP spid="8" grpId="0" animBg="1"/>
      <p:bldP spid="9" grpId="0" autoUpdateAnimBg="0"/>
      <p:bldP spid="10" grpId="0" animBg="1"/>
      <p:bldP spid="11" grpId="0" autoUpdateAnimBg="0"/>
      <p:bldP spid="12" grpId="0" animBg="1"/>
      <p:bldP spid="1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333375"/>
            <a:ext cx="79930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2188" indent="-992188" algn="ctr">
              <a:buFont typeface="Wingdings" pitchFamily="2" charset="2"/>
              <a:buNone/>
              <a:defRPr/>
            </a:pPr>
            <a:r>
              <a:rPr kumimoji="0" lang="zh-TW" altLang="en-US" sz="66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參、</a:t>
            </a:r>
            <a:endParaRPr kumimoji="0" lang="en-US" altLang="zh-TW" sz="66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marL="992188" indent="-992188" algn="ctr">
              <a:buFont typeface="Wingdings" pitchFamily="2" charset="2"/>
              <a:buNone/>
              <a:defRPr/>
            </a:pPr>
            <a:r>
              <a:rPr kumimoji="0" lang="zh-TW" altLang="en-US" sz="66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</a:p>
          <a:p>
            <a:pPr marL="992188" indent="-992188" algn="ctr">
              <a:buFont typeface="Wingdings" pitchFamily="2" charset="2"/>
              <a:buNone/>
              <a:defRPr/>
            </a:pPr>
            <a:r>
              <a:rPr kumimoji="0" lang="en-US" altLang="zh-TW" sz="5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(Logotherapy)</a:t>
            </a:r>
            <a:endParaRPr kumimoji="0" lang="en-US" altLang="zh-TW" sz="54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marL="992188" indent="-992188" algn="ctr">
              <a:buFont typeface="Wingdings" pitchFamily="2" charset="2"/>
              <a:buNone/>
              <a:defRPr/>
            </a:pPr>
            <a:r>
              <a:rPr kumimoji="0" lang="zh-TW" altLang="en-US" sz="66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引介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914B86-579C-46AC-8C42-4B513A65BA8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4995" name="AutoShape 5" descr="「introduction」的圖片搜尋結果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0183" name="Picture 7" descr="「introduction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316413"/>
            <a:ext cx="4608512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6DFD64-1273-4C56-8D45-AD0A597E234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1202" name="Picture 2" descr="「啟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284538"/>
            <a:ext cx="42481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765175"/>
            <a:ext cx="8137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68400" indent="-1168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一、傅朗克「意義治療學」釋義</a:t>
            </a:r>
          </a:p>
          <a:p>
            <a:pPr marL="1168400" indent="-1168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、意義治療學的啟示</a:t>
            </a:r>
          </a:p>
          <a:p>
            <a:pPr marL="1168400" indent="-1168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</a:t>
            </a: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zh-TW" altLang="en-US" sz="44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意義治療學的應用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7688" y="476250"/>
            <a:ext cx="80660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一、意義治療學</a:t>
            </a:r>
            <a:r>
              <a:rPr kumimoji="0" lang="en-US" altLang="zh-TW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(Logotherapy)</a:t>
            </a:r>
            <a:r>
              <a:rPr kumimoji="0" lang="zh-TW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釋義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288" y="1484313"/>
            <a:ext cx="8351837" cy="4752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第三維也納精神治療學派的主將，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Viktor E. Frankl (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傅朗克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弗蘭克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在其經典之作</a:t>
            </a:r>
            <a:r>
              <a:rPr kumimoji="0" lang="en-US" altLang="zh-TW" sz="36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Man’s Search for Meaning</a:t>
            </a:r>
            <a:r>
              <a:rPr kumimoji="0" lang="en-US" altLang="zh-TW" sz="36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趙可式、沈錦惠合譯：</a:t>
            </a:r>
            <a:r>
              <a:rPr kumimoji="0" lang="en-US" altLang="zh-TW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kumimoji="0" lang="zh-TW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活出意義來</a:t>
            </a:r>
            <a:r>
              <a:rPr kumimoji="0" lang="en-US" altLang="zh-TW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》)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一書中</a:t>
            </a:r>
            <a:r>
              <a:rPr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首創</a:t>
            </a:r>
            <a:r>
              <a:rPr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意義治療學</a:t>
            </a:r>
            <a: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(Logotherapy)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。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希臘文中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Logos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表示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意義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(meaning)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therapy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義為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治療 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(healing)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Logotherapy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即為「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意義治療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」。</a:t>
            </a: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EA9838-6A65-4287-ADC7-B43ED6FCE32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iotburdett.com/wp-content/uploads/2010/05/Viktor-Frankl-book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60590" y="699005"/>
            <a:ext cx="3369615" cy="5615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5" descr="活出意義來-封面(1)-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435800" y="699890"/>
            <a:ext cx="3922938" cy="53987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9016D9-730C-4BD0-A7D1-6A7E38F0876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CFD495-AD76-4366-BD9A-8563746EDEC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9090" name="Picture 6" descr="「活出意義來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765175"/>
            <a:ext cx="3527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8" descr="「活出意義來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5175"/>
            <a:ext cx="39004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868293F1-E2FE-49BF-B052-E2B0015362BF}" type="slidenum">
              <a:rPr kumimoji="0" lang="en-US" altLang="zh-TW" sz="1400">
                <a:latin typeface="Times New Roman" pitchFamily="18" charset="0"/>
              </a:rPr>
              <a:pPr algn="r"/>
              <a:t>58</a:t>
            </a:fld>
            <a:endParaRPr kumimoji="0" lang="en-US" altLang="zh-TW" sz="1400">
              <a:latin typeface="Times New Roman" pitchFamily="18" charset="0"/>
            </a:endParaRPr>
          </a:p>
        </p:txBody>
      </p:sp>
      <p:pic>
        <p:nvPicPr>
          <p:cNvPr id="90114" name="Picture 2" descr="死亡的尊嚴與生命的尊嚴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3952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 descr="死亡的尊嚴與生命的尊嚴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836613"/>
            <a:ext cx="3844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404813"/>
            <a:ext cx="7991475" cy="3311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維也納大學精神醫學暨神經學教授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維克托</a:t>
            </a:r>
            <a:r>
              <a:rPr kumimoji="0"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．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(Viktor E. Frankl, </a:t>
            </a:r>
            <a:r>
              <a:rPr kumimoji="0" lang="en-US" altLang="zh-TW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March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 </a:t>
            </a:r>
            <a:r>
              <a:rPr kumimoji="0" lang="en-US" altLang="zh-TW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26, 1905 ~ September 2, 1997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，是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第三維也納精神治療學派主將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342900" indent="-3429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他出生於維也納，係猶太裔，曾獲得維也納大學醫學與哲學雙博士學位。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93E335-DB77-424D-80D2-63FE4EF609C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2163" name="Picture 5" descr="「Viktor E. Frankl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689350"/>
            <a:ext cx="648176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836613"/>
            <a:ext cx="7993062" cy="5256212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所以教學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不能光講邏輯道理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還要運用同理心</a:t>
            </a: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，即使是教數學，也要運應心理學。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菩薩四攝法：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布施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愛語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同事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3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利行</a:t>
            </a:r>
            <a:endParaRPr lang="en-US" altLang="zh-TW" sz="360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6875" y="476250"/>
            <a:ext cx="8351838" cy="331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有一段時期曾經從學過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佛洛伊德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阿德勒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的理論，但是他認為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心理分析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理論與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個體心理學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太過狹隘武斷，不久即走出自己的精神治療道路，且受到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實存主義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實存分析</a:t>
            </a:r>
            <a:r>
              <a:rPr kumimoji="0" lang="en-US" altLang="zh-TW" sz="36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(existential analysis)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理論的影響。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AFDB78-6544-45CA-9494-20726F5753E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3187" name="Picture 6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16338"/>
            <a:ext cx="78486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gmund_Freud_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804863"/>
            <a:ext cx="31956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220px-Alfred_Adler_(1870-1937)_Austrian_psychiatr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65175"/>
            <a:ext cx="3627437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45125"/>
            <a:ext cx="3673475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Sigmund Freud</a:t>
            </a:r>
            <a:br>
              <a:rPr lang="en-US" altLang="zh-TW" sz="3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zh-TW" sz="3600" smtClean="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1856~1939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87900" y="5516563"/>
            <a:ext cx="3313113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Alfred Adler</a:t>
            </a:r>
            <a:b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1870~1937</a:t>
            </a:r>
          </a:p>
        </p:txBody>
      </p:sp>
      <p:sp>
        <p:nvSpPr>
          <p:cNvPr id="9" name="投影片編號版面配置區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0F6085-EA4B-4324-A466-82BC637BC42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5373688"/>
            <a:ext cx="6913563" cy="1223962"/>
          </a:xfrm>
        </p:spPr>
        <p:txBody>
          <a:bodyPr/>
          <a:lstStyle/>
          <a:p>
            <a:pPr marL="0" indent="0">
              <a:buSzPct val="75000"/>
              <a:buFont typeface="Wingdings" pitchFamily="2" charset="2"/>
              <a:buNone/>
              <a:defRPr/>
            </a:pPr>
            <a:r>
              <a:rPr lang="zh-TW" altLang="en-US" sz="36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當我們不再能改變一種情境時，我們就被挑戰要改變自己。</a:t>
            </a:r>
          </a:p>
        </p:txBody>
      </p:sp>
      <p:pic>
        <p:nvPicPr>
          <p:cNvPr id="4" name="Picture 4" descr="Viktor-E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118261" y="265577"/>
            <a:ext cx="6903736" cy="51803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Jedk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406742" y="408337"/>
            <a:ext cx="6473560" cy="537400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C4D4B5B-0A3C-4960-BFB5-08A157E4793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1331913" y="5732463"/>
            <a:ext cx="655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要照亮別人，須先燃燒自己。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620713"/>
            <a:ext cx="8135938" cy="4537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之焦點，在於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人存在的意義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，以及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人對此存在意義的追尋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按意義治療學的基礎而言，這種「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追尋生命意義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」的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企圖，是每一個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人最基本的生命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	動力。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27D355-367B-471B-83E1-0A088F69EE4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7283" name="Picture 5" descr="「Viktor E. Frankl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636838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2625" y="476250"/>
            <a:ext cx="7993063" cy="28797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所提出的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求意義的意志</a:t>
            </a:r>
            <a:r>
              <a:rPr kumimoji="0" lang="en-US" altLang="zh-TW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(the will to meaning)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佛洛伊德心理分析學派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所強調的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快樂原則</a:t>
            </a:r>
            <a:r>
              <a:rPr kumimoji="0" lang="en-US" altLang="zh-TW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(pleasure principle)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，以及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阿德勒個體心理學派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所強調的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求權力的意志</a:t>
            </a:r>
            <a:r>
              <a:rPr kumimoji="0" lang="en-US" altLang="zh-TW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(the will to power)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大不相同。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1798B9-E2AD-4F16-94DF-A1046CF7F49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8307" name="Picture 5" descr="「Viktor E. Frankl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481388"/>
            <a:ext cx="475138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ktor-E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28441" y="484478"/>
            <a:ext cx="5704977" cy="5961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72C99A-CDEF-4DE1-A633-325AEEBE8C4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6084888" y="620713"/>
            <a:ext cx="25923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在刺激與反應之間有一個空間，於其中就是我們選擇回應的能力，而我們的成長與自由就蘊含在我們的回應當中。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620713"/>
            <a:ext cx="8424862" cy="5616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的信念是：人生的根本意義既非如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佛洛伊德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所云的「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快樂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」，亦非如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阿德勒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所云的「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權力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」，而是在於「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超越自己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」，找到一個比自己目前更高的生活目標；權力只是達到目標的方法，而快樂也只是超越自己時所發生的副產品。</a:t>
            </a:r>
          </a:p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因此，把快樂本身當成目標，反而得不到快樂。只有追求一個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超越自己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的目標，吾人才會真正得到快樂與滿足。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381E0F-CEA6-475D-B016-800B4B5D2984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692150"/>
            <a:ext cx="8280400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二、意義治療學的啟示</a:t>
            </a:r>
            <a:endParaRPr kumimoji="0" lang="zh-TW" altLang="en-US" sz="4000">
              <a:solidFill>
                <a:srgbClr val="3333FF"/>
              </a:solidFill>
              <a:latin typeface="Calibri" pitchFamily="34" charset="0"/>
              <a:ea typeface="標楷體" pitchFamily="65" charset="-120"/>
            </a:endParaRP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endParaRPr kumimoji="0" lang="zh-TW" altLang="en-US" sz="12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傅朗克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(Logotherapy)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分析生命的意義價值有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三個層次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，即是：</a:t>
            </a:r>
          </a:p>
          <a:p>
            <a:pPr marL="533400" lvl="1">
              <a:spcBef>
                <a:spcPct val="20000"/>
              </a:spcBef>
              <a:buSzPct val="60000"/>
              <a:buFont typeface="Wingdings" pitchFamily="2" charset="2"/>
              <a:buChar char="u"/>
              <a:defRPr/>
            </a:pP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1. 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創造意義的價值 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(creative value)</a:t>
            </a:r>
          </a:p>
          <a:p>
            <a:pPr marL="533400" lvl="1">
              <a:spcBef>
                <a:spcPct val="20000"/>
              </a:spcBef>
              <a:buSzPct val="60000"/>
              <a:buFont typeface="Wingdings" pitchFamily="2" charset="2"/>
              <a:buChar char="u"/>
              <a:defRPr/>
            </a:pP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2. 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體驗意義的價值 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(experiential value)</a:t>
            </a:r>
          </a:p>
          <a:p>
            <a:pPr marL="533400" lvl="1">
              <a:spcBef>
                <a:spcPct val="20000"/>
              </a:spcBef>
              <a:buSzPct val="60000"/>
              <a:buFont typeface="Wingdings" pitchFamily="2" charset="2"/>
              <a:buChar char="u"/>
              <a:defRPr/>
            </a:pP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3. 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態度意義的價值 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(attitudinal value)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91EE81-30F1-4807-91A1-2ACDFEF9043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8" y="1052513"/>
            <a:ext cx="7993062" cy="4752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spcBef>
                <a:spcPct val="20000"/>
              </a:spcBef>
              <a:buSzPct val="80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創造性價值</a:t>
            </a:r>
            <a:r>
              <a:rPr kumimoji="0" lang="zh-TW" altLang="en-US" sz="3600" dirty="0">
                <a:latin typeface="Times New Roman" pitchFamily="18" charset="0"/>
                <a:ea typeface="標楷體" pitchFamily="65" charset="-120"/>
              </a:rPr>
              <a:t>是指：每個個體生命所能給予他人與世界的，諸般大小不等的真善美價值，諸如：藝術創造、工業發明、器具生產乃至各種勞心勞力的日常工作等 。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Times New Roman" pitchFamily="18" charset="0"/>
                <a:ea typeface="標楷體" pitchFamily="65" charset="-120"/>
              </a:rPr>
              <a:t>就每一個人的生命意義而言，</a:t>
            </a:r>
            <a:r>
              <a:rPr kumimoji="0" lang="zh-TW" altLang="en-US" sz="3600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體驗價值常比創造性價值更有深度</a:t>
            </a:r>
            <a:r>
              <a:rPr kumimoji="0" lang="zh-TW" altLang="en-US" sz="3600" dirty="0">
                <a:latin typeface="Times New Roman" pitchFamily="18" charset="0"/>
                <a:ea typeface="標楷體" pitchFamily="65" charset="-120"/>
              </a:rPr>
              <a:t>。</a:t>
            </a:r>
            <a:endParaRPr kumimoji="0" lang="zh-TW" altLang="en-US" sz="36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C84683-1C17-440F-A421-C7373DB4704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942DAF-9EB6-4E84-B999-256CD94F8C6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2530" name="Picture 4" descr="C:\Users\user\Desktop\文教館簡報\圖庫\未命名 -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573463"/>
            <a:ext cx="4710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95288" y="836613"/>
            <a:ext cx="82994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zh-TW" altLang="en-US" sz="7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楔子</a:t>
            </a:r>
            <a:endParaRPr kumimoji="0" lang="en-US" altLang="zh-TW" sz="72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  <a:p>
            <a:pPr algn="ctr">
              <a:defRPr/>
            </a:pPr>
            <a:endParaRPr lang="en-US" altLang="zh-TW" sz="2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如何自我突破生命的困境？</a:t>
            </a:r>
            <a:endParaRPr lang="en-US" altLang="zh-TW" sz="48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7" name="投影片編號版面配置區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BF447BC-4AAA-407D-B868-FAA89DAD7C5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2775" y="836613"/>
            <a:ext cx="7920038" cy="5329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譬如一位為國抗戰而犧牲右手的鋼琴家，不再能夠創造美妙的樂曲琴音以饗聽眾，似乎從此就永遠喪失了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創造性的價值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，但是他仍然能夠體驗各種真、善、美等價值的意義，包括：音樂賞析、解說、經驗分享等等。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人生對他而言，仍然充滿了無限豐富意義。一切端看個人如何重新發現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體驗意義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的生命價值。</a:t>
            </a:r>
            <a:endParaRPr kumimoji="0" lang="zh-TW" altLang="en-US" sz="3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35A0DA-5BB9-4B0F-B101-D1691108A4E3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6725" y="692150"/>
            <a:ext cx="8281988" cy="5688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buSzPct val="75000"/>
              <a:buFont typeface="Wingdings" pitchFamily="2" charset="2"/>
              <a:buChar char="l"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此外，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創造性價值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不能或缺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可以更加彰顯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創造性價值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266700" indent="-266700">
              <a:buSzPct val="75000"/>
              <a:buFont typeface="Wingdings" pitchFamily="2" charset="2"/>
              <a:buChar char="l"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以一則故事說明：相傳在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2000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多年前的春秋戰國時期，楚國音樂大師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伯牙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路經漢陽，夜泊江岸。當晚雨過天青，景色清新，伯牙撫琴抒懷，調寄高山流水，引來樵夫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鍾子期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266700" indent="-266700">
              <a:buSzPct val="75000"/>
              <a:buFont typeface="Wingdings" pitchFamily="2" charset="2"/>
              <a:buChar char="l"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子期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曾經作過樂尹，善知音律，聽罷情不自禁地讚道：「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峨峨兮若泰山，洋洋兮江河。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BBBFE0-D6CF-4CC1-9E2C-B57334B71CAA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765175"/>
            <a:ext cx="8280400" cy="5400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伯牙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巧遇知音，非常高興。二人相談甚歡，並相約來年來此相會。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翌年，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伯牙</a:t>
            </a:r>
            <a:r>
              <a:rPr kumimoji="0" lang="zh-TW" altLang="en-US" sz="3600">
                <a:ea typeface="標楷體" pitchFamily="65" charset="-120"/>
              </a:rPr>
              <a:t>依約前往相會，但是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子期</a:t>
            </a:r>
            <a:r>
              <a:rPr kumimoji="0" lang="zh-TW" altLang="en-US" sz="3600">
                <a:ea typeface="標楷體" pitchFamily="65" charset="-120"/>
              </a:rPr>
              <a:t>不幸病逝。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伯牙</a:t>
            </a:r>
            <a:r>
              <a:rPr kumimoji="0" lang="zh-TW" altLang="en-US" sz="3600">
                <a:ea typeface="標楷體" pitchFamily="65" charset="-120"/>
              </a:rPr>
              <a:t>痛失知音，悲痛欲絕，來到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子期</a:t>
            </a:r>
            <a:r>
              <a:rPr kumimoji="0" lang="zh-TW" altLang="en-US" sz="3600">
                <a:ea typeface="標楷體" pitchFamily="65" charset="-120"/>
              </a:rPr>
              <a:t>墓前，為故友重彈了一曲</a:t>
            </a:r>
            <a:r>
              <a:rPr kumimoji="0" lang="en-US" altLang="zh-TW" sz="3600">
                <a:ea typeface="標楷體" pitchFamily="65" charset="-120"/>
              </a:rPr>
              <a:t>〈</a:t>
            </a:r>
            <a:r>
              <a:rPr kumimoji="0" lang="zh-TW" altLang="en-US" sz="3600">
                <a:ea typeface="標楷體" pitchFamily="65" charset="-120"/>
              </a:rPr>
              <a:t>高山流水</a:t>
            </a:r>
            <a:r>
              <a:rPr kumimoji="0" lang="en-US" altLang="zh-TW" sz="3600">
                <a:ea typeface="標楷體" pitchFamily="65" charset="-120"/>
              </a:rPr>
              <a:t>〉</a:t>
            </a:r>
            <a:r>
              <a:rPr kumimoji="0" lang="zh-TW" altLang="en-US" sz="3600">
                <a:ea typeface="標楷體" pitchFamily="65" charset="-120"/>
              </a:rPr>
              <a:t>之後，就將琴摔碎，成為絕響。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此後，人們便以「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高山流水</a:t>
            </a:r>
            <a:r>
              <a:rPr kumimoji="0" lang="zh-TW" altLang="en-US" sz="3600">
                <a:ea typeface="標楷體" pitchFamily="65" charset="-120"/>
              </a:rPr>
              <a:t>」來形容深厚的友誼，而把「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知音</a:t>
            </a:r>
            <a:r>
              <a:rPr kumimoji="0" lang="zh-TW" altLang="en-US" sz="3600">
                <a:ea typeface="標楷體" pitchFamily="65" charset="-120"/>
              </a:rPr>
              <a:t>」比喻作知心的朋友。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511695-6FE8-4A05-9D14-2B07A21A277F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765175"/>
            <a:ext cx="7993063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伯牙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鍾子期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的故事，顯示知音對於創作者的重大意義。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伯牙鼓琴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創造性價值，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不能或缺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子期知音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，而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子期知音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體驗價值，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可以更加彰顯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伯牙鼓琴</a:t>
            </a:r>
            <a:r>
              <a:rPr kumimoji="0" lang="zh-TW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創造性價值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因此，即使我們不一定能作為「創作者」，也可以作為一名欣賞他人創作的「知音」。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792487-79FA-4412-AC2D-162316E9973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476250"/>
            <a:ext cx="8280400" cy="59769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傅朗克在他的書中特別提到，即使在地獄般的集中營慘苦生活之中，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根本毫無創造性價值可言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，還是可以發現體驗價值。譬如平常日子並未強烈意識到自然界之美，但是在集中營那種惡劣的環境下，仍然有機會發現草木山川的奇美之處，深化自己的生命體驗。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在沒有任何創造性價值可言的地方，我們仍能保有體驗價值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，據此仍然能肯定我們的人生，不會想到自殺。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2B072B-4B8A-45EA-9B11-B7F3728650E0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2625" y="620713"/>
            <a:ext cx="7921625" cy="5761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傅朗克認為，從高層次精神性或宗教性的觀點來看，</a:t>
            </a:r>
            <a:r>
              <a:rPr kumimoji="0" lang="zh-TW" altLang="en-US" sz="3600" u="sng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態度價值還要高於體驗價值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最獨特之處是，肯定每個人的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實存態度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為一種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精神價值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，有其生命的深刻意義。</a:t>
            </a:r>
            <a:endParaRPr kumimoji="0" lang="zh-TW" altLang="en-US" sz="3600">
              <a:latin typeface="標楷體" pitchFamily="65" charset="-120"/>
              <a:ea typeface="標楷體" pitchFamily="65" charset="-120"/>
            </a:endParaRP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徵諸史傳，一個人的</a:t>
            </a: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態度價值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甚至可以令整個帝國政權為之恐懼顫慄，例如：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文天祥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臨死不屈，作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正氣歌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從容就義，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留取丹心照汗青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，驚天地泣鬼神。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BAC124B-2DB5-46EF-AD91-F1B1F511B03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6725" y="1052513"/>
            <a:ext cx="8208963" cy="5113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algn="just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現實生活中的實例：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《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汪洋中之一條船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鄭豐喜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、全身癱瘓的作家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杏林子劉俠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、澳洲的五體不全生命戰士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尼克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(Nick Vujicic)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、澳洲的無腿超人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約翰．庫提斯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(John Coutis)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、英國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患有肌萎縮性脊髓側索硬化症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的輪椅天文物理學家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史帝芬．霍京</a:t>
            </a:r>
            <a:r>
              <a:rPr kumimoji="0" lang="en-US" altLang="zh-TW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(Stephen W. Hawking)</a:t>
            </a:r>
            <a:r>
              <a:rPr kumimoji="0" lang="en-US" altLang="zh-TW" sz="3600">
                <a:latin typeface="Calibri" pitchFamily="34" charset="0"/>
                <a:ea typeface="標楷體" pitchFamily="65" charset="-120"/>
              </a:rPr>
              <a:t>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等人。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DFB1E1F-5C2C-473D-AF78-A619737B4D0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620713"/>
            <a:ext cx="8135937" cy="2087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algn="just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由於他們毅力堅強的積極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生命態度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，不但都突破生命的重大挫折與苦難，還開展出燦爛的生命光輝。</a:t>
            </a:r>
          </a:p>
        </p:txBody>
      </p:sp>
      <p:pic>
        <p:nvPicPr>
          <p:cNvPr id="26628" name="Picture 4" descr="https://img3.doubanio.com/lpic/s1420705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29964" y="2652668"/>
            <a:ext cx="2698208" cy="37536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C94D1C-59E7-42ED-8B87-5D70758D207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098" name="Picture 2" descr="「Stephen W. Hawking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3259138"/>
            <a:ext cx="3924300" cy="2503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6835775" y="3268663"/>
            <a:ext cx="1568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史帝芬．霍京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40352" y="1340768"/>
            <a:ext cx="1374073" cy="13042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6000"/>
              </a:schemeClr>
            </a:glow>
            <a:softEdge rad="342900"/>
          </a:effectLst>
          <a:extLst>
            <a:ext uri="{909E8E84-426E-40DD-AFC4-6F175D3DCCD1}"/>
          </a:extLst>
        </p:spPr>
      </p:pic>
      <p:sp>
        <p:nvSpPr>
          <p:cNvPr id="4" name="矩形 3"/>
          <p:cNvSpPr/>
          <p:nvPr/>
        </p:nvSpPr>
        <p:spPr>
          <a:xfrm>
            <a:off x="1042988" y="1125538"/>
            <a:ext cx="7129462" cy="427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kumimoji="0" lang="zh-TW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適性教育、激發潛能、創造成功、成就自我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900113" y="404813"/>
            <a:ext cx="7343775" cy="633412"/>
          </a:xfrm>
          <a:solidFill>
            <a:srgbClr val="CCFFCC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創育珍珠學生制度，把每位學生帶上來</a:t>
            </a:r>
          </a:p>
        </p:txBody>
      </p:sp>
      <p:sp>
        <p:nvSpPr>
          <p:cNvPr id="111620" name="投影片編號版面配置區 5"/>
          <p:cNvSpPr txBox="1">
            <a:spLocks noGrp="1"/>
          </p:cNvSpPr>
          <p:nvPr/>
        </p:nvSpPr>
        <p:spPr bwMode="auto">
          <a:xfrm>
            <a:off x="8359775" y="6477000"/>
            <a:ext cx="7842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A693D63-6BAA-4568-98F3-ECF0B21AECE9}" type="slidenum">
              <a:rPr kumimoji="0" lang="en-US" altLang="zh-TW" sz="1600" b="1">
                <a:solidFill>
                  <a:srgbClr val="FFFFFF"/>
                </a:solidFill>
                <a:latin typeface="Arial "/>
                <a:ea typeface="微軟正黑體" pitchFamily="34" charset="-120"/>
              </a:rPr>
              <a:pPr algn="ctr"/>
              <a:t>78</a:t>
            </a:fld>
            <a:endParaRPr kumimoji="0" lang="en-US" altLang="en-US" sz="1600" b="1">
              <a:solidFill>
                <a:srgbClr val="FFFFFF"/>
              </a:solidFill>
              <a:latin typeface="Arial 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3387" y="5344072"/>
            <a:ext cx="8632017" cy="995751"/>
          </a:xfrm>
          <a:prstGeom prst="roundRect">
            <a:avLst/>
          </a:prstGeom>
          <a:solidFill>
            <a:srgbClr val="CCFFCC"/>
          </a:solidFill>
          <a:ln w="28575"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340" tIns="34171" rIns="68340" bIns="3417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spc="38" dirty="0">
                <a:ln w="0"/>
                <a:solidFill>
                  <a:srgbClr val="0000FF"/>
                </a:solidFill>
                <a:latin typeface="微軟正黑體" panose="020B0604030504040204" pitchFamily="34" charset="-120"/>
                <a:ea typeface="微軟正黑體" pitchFamily="34" charset="-120"/>
              </a:rPr>
              <a:t>原住民布尼同學：</a:t>
            </a:r>
            <a:r>
              <a:rPr kumimoji="0" lang="zh-TW" altLang="en-US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我真實的在珍珠計劃學到了要勇敢接受挫敗，並懂得用智慧去面對與調適，也告訴自己要提升，要勇於承擔、建立特色、保持領先，在每一次的經驗中不斷成長、不斷的擴張。</a:t>
            </a:r>
          </a:p>
        </p:txBody>
      </p:sp>
      <p:sp>
        <p:nvSpPr>
          <p:cNvPr id="28" name="矩形 4"/>
          <p:cNvSpPr>
            <a:spLocks noChangeArrowheads="1"/>
          </p:cNvSpPr>
          <p:nvPr/>
        </p:nvSpPr>
        <p:spPr bwMode="auto">
          <a:xfrm>
            <a:off x="181811" y="4947612"/>
            <a:ext cx="2101787" cy="232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extLst/>
        </p:spPr>
        <p:txBody>
          <a:bodyPr lIns="70706" tIns="35352" rIns="70706" bIns="3535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kumimoji="0" lang="zh-TW" altLang="en-US" sz="1050" b="1" spc="38" dirty="0" smtClean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自由時報頭版報導</a:t>
            </a:r>
            <a:r>
              <a:rPr kumimoji="0" lang="zh-TW" altLang="en-US" sz="105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劉育伶</a:t>
            </a:r>
            <a:r>
              <a:rPr kumimoji="0" lang="zh-TW" altLang="en-US" sz="1050" b="1" spc="38" dirty="0" smtClean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畢業</a:t>
            </a:r>
            <a:endParaRPr kumimoji="0" lang="zh-TW" altLang="en-US" sz="1050" b="1" spc="38" dirty="0">
              <a:ln w="0"/>
              <a:gradFill>
                <a:gsLst>
                  <a:gs pos="74000">
                    <a:prstClr val="black"/>
                  </a:gs>
                  <a:gs pos="35000">
                    <a:prstClr val="black"/>
                  </a:gs>
                  <a:gs pos="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1"/>
              </a:gra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253387" y="2137253"/>
            <a:ext cx="4157997" cy="1342224"/>
            <a:chOff x="5540231" y="2307003"/>
            <a:chExt cx="6033721" cy="1607494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563420" y="2307003"/>
              <a:ext cx="2875319" cy="1595581"/>
            </a:xfrm>
            <a:prstGeom prst="rect">
              <a:avLst/>
            </a:prstGeom>
            <a:grpFill/>
            <a:ln w="28575">
              <a:solidFill>
                <a:schemeClr val="accent4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/>
          </p:spPr>
        </p:pic>
        <p:pic>
          <p:nvPicPr>
            <p:cNvPr id="31" name="Picture 2" descr="E:\三和國小活動\100CANON\20140530_11505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618987" y="2313611"/>
              <a:ext cx="2860950" cy="1580259"/>
            </a:xfrm>
            <a:prstGeom prst="rect">
              <a:avLst/>
            </a:prstGeom>
            <a:grp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xtLst/>
          </p:spPr>
        </p:pic>
        <p:sp>
          <p:nvSpPr>
            <p:cNvPr id="32" name="矩形 4"/>
            <p:cNvSpPr>
              <a:spLocks noChangeArrowheads="1"/>
            </p:cNvSpPr>
            <p:nvPr/>
          </p:nvSpPr>
          <p:spPr bwMode="auto">
            <a:xfrm>
              <a:off x="5540231" y="3603906"/>
              <a:ext cx="2879999" cy="310591"/>
            </a:xfrm>
            <a:prstGeom prst="rect">
              <a:avLst/>
            </a:prstGeom>
            <a:grp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xtLst/>
          </p:spPr>
          <p:txBody>
            <a:bodyPr lIns="70706" tIns="35352" rIns="70706" bIns="3535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kumimoji="0" lang="zh-TW" altLang="en-US" sz="1050" b="1" spc="38" dirty="0">
                  <a:ln w="0"/>
                  <a:gradFill>
                    <a:gsLst>
                      <a:gs pos="74000">
                        <a:prstClr val="black"/>
                      </a:gs>
                      <a:gs pos="35000">
                        <a:prstClr val="black"/>
                      </a:gs>
                      <a:gs pos="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1"/>
                  </a:gradFill>
                  <a:latin typeface="微軟正黑體" panose="020B0604030504040204" pitchFamily="34" charset="-120"/>
                  <a:ea typeface="微軟正黑體" pitchFamily="34" charset="-120"/>
                </a:rPr>
                <a:t>縱鶴拳社將冠軍獎盃獻給校長</a:t>
              </a:r>
            </a:p>
          </p:txBody>
        </p:sp>
        <p:sp>
          <p:nvSpPr>
            <p:cNvPr id="33" name="矩形 4"/>
            <p:cNvSpPr>
              <a:spLocks noChangeArrowheads="1"/>
            </p:cNvSpPr>
            <p:nvPr/>
          </p:nvSpPr>
          <p:spPr bwMode="auto">
            <a:xfrm>
              <a:off x="8599938" y="3609196"/>
              <a:ext cx="2974014" cy="279021"/>
            </a:xfrm>
            <a:prstGeom prst="rect">
              <a:avLst/>
            </a:prstGeom>
            <a:grpFill/>
            <a:ln w="28575">
              <a:solidFill>
                <a:schemeClr val="accent4">
                  <a:lumMod val="20000"/>
                  <a:lumOff val="80000"/>
                </a:schemeClr>
              </a:solidFill>
            </a:ln>
            <a:extLst/>
          </p:spPr>
          <p:txBody>
            <a:bodyPr lIns="36000" tIns="35352" rIns="36000" bIns="35352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ts val="1200"/>
                </a:spcBef>
                <a:spcAft>
                  <a:spcPts val="1200"/>
                </a:spcAft>
                <a:buFont typeface="Arial" charset="0"/>
                <a:buNone/>
                <a:defRPr/>
              </a:pPr>
              <a:r>
                <a:rPr kumimoji="0" lang="zh-TW" altLang="en-US" sz="1050" b="1" spc="38" dirty="0">
                  <a:ln w="0"/>
                  <a:gradFill>
                    <a:gsLst>
                      <a:gs pos="74000">
                        <a:prstClr val="black"/>
                      </a:gs>
                      <a:gs pos="35000">
                        <a:prstClr val="black"/>
                      </a:gs>
                      <a:gs pos="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1"/>
                  </a:gradFill>
                  <a:latin typeface="微軟正黑體" panose="020B0604030504040204" pitchFamily="34" charset="-120"/>
                  <a:ea typeface="微軟正黑體" pitchFamily="34" charset="-120"/>
                </a:rPr>
                <a:t>國際生至三和國小參與志工</a:t>
              </a:r>
              <a:r>
                <a:rPr kumimoji="0" lang="zh-TW" altLang="en-US" sz="1050" b="1" spc="38" dirty="0" smtClean="0">
                  <a:ln w="0"/>
                  <a:gradFill>
                    <a:gsLst>
                      <a:gs pos="74000">
                        <a:prstClr val="black"/>
                      </a:gs>
                      <a:gs pos="35000">
                        <a:prstClr val="black"/>
                      </a:gs>
                      <a:gs pos="0">
                        <a:prstClr val="black">
                          <a:lumMod val="50000"/>
                          <a:lumOff val="50000"/>
                        </a:prstClr>
                      </a:gs>
                      <a:gs pos="100000">
                        <a:prstClr val="white">
                          <a:lumMod val="65000"/>
                        </a:prstClr>
                      </a:gs>
                    </a:gsLst>
                    <a:lin ang="5400000" scaled="1"/>
                  </a:gradFill>
                  <a:latin typeface="微軟正黑體" panose="020B0604030504040204" pitchFamily="34" charset="-120"/>
                  <a:ea typeface="微軟正黑體" pitchFamily="34" charset="-120"/>
                </a:rPr>
                <a:t>服務</a:t>
              </a:r>
              <a:endParaRPr kumimoji="0" lang="zh-TW" altLang="en-US" sz="105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endParaRPr>
            </a:p>
          </p:txBody>
        </p:sp>
      </p:grp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2388370" y="4946218"/>
            <a:ext cx="1984685" cy="2329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extLst/>
        </p:spPr>
        <p:txBody>
          <a:bodyPr lIns="70706" tIns="35352" rIns="70706" bIns="3535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kumimoji="0" lang="zh-TW" altLang="en-US" sz="1050" b="1" spc="38" dirty="0" smtClean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中國時報報導劉育伶畢業</a:t>
            </a:r>
            <a:endParaRPr kumimoji="0" lang="zh-TW" altLang="en-US" sz="1050" b="1" spc="38" dirty="0">
              <a:ln w="0"/>
              <a:gradFill>
                <a:gsLst>
                  <a:gs pos="74000">
                    <a:prstClr val="black"/>
                  </a:gs>
                  <a:gs pos="35000">
                    <a:prstClr val="black"/>
                  </a:gs>
                  <a:gs pos="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65000"/>
                    </a:prstClr>
                  </a:gs>
                </a:gsLst>
                <a:lin ang="5400000" scaled="1"/>
              </a:gradFill>
              <a:latin typeface="微軟正黑體" panose="020B0604030504040204" pitchFamily="34" charset="-120"/>
              <a:ea typeface="微軟正黑體" pitchFamily="34" charset="-120"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5"/>
          <a:srcRect t="17644" b="19581"/>
          <a:stretch/>
        </p:blipFill>
        <p:spPr bwMode="auto">
          <a:xfrm>
            <a:off x="4614863" y="2152650"/>
            <a:ext cx="4133850" cy="2235200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3657600" y="1624013"/>
            <a:ext cx="5381625" cy="3683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劉育</a:t>
            </a:r>
            <a:r>
              <a:rPr kumimoji="0" lang="zh-TW" altLang="en-US" sz="24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伶</a:t>
            </a:r>
            <a:r>
              <a:rPr kumimoji="0" lang="en-US" altLang="zh-TW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台灣</a:t>
            </a:r>
            <a:r>
              <a:rPr kumimoji="0" lang="zh-TW" altLang="en-US" sz="24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海</a:t>
            </a: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倫</a:t>
            </a:r>
            <a:r>
              <a:rPr kumimoji="0" lang="en-US" altLang="zh-TW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·</a:t>
            </a: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凱勒</a:t>
            </a:r>
            <a:r>
              <a:rPr kumimoji="0" lang="en-US" altLang="zh-TW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): </a:t>
            </a:r>
            <a:r>
              <a:rPr kumimoji="0" lang="zh-TW" altLang="en-US" sz="2400" b="1" spc="38" dirty="0" smtClean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教育</a:t>
            </a:r>
            <a:r>
              <a:rPr kumimoji="0" lang="zh-TW" altLang="en-US" sz="24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改變了我</a:t>
            </a:r>
          </a:p>
        </p:txBody>
      </p:sp>
      <p:sp>
        <p:nvSpPr>
          <p:cNvPr id="37" name="矩形 4"/>
          <p:cNvSpPr>
            <a:spLocks noChangeArrowheads="1"/>
          </p:cNvSpPr>
          <p:nvPr/>
        </p:nvSpPr>
        <p:spPr bwMode="auto">
          <a:xfrm>
            <a:off x="156558" y="1623577"/>
            <a:ext cx="3392599" cy="3693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0" lang="en-US" altLang="zh-TW" sz="240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35</a:t>
            </a:r>
            <a:r>
              <a:rPr kumimoji="0" lang="zh-TW" altLang="en-US" sz="240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顆亮麗珍珠閃耀南華</a:t>
            </a:r>
          </a:p>
        </p:txBody>
      </p:sp>
      <p:sp>
        <p:nvSpPr>
          <p:cNvPr id="38" name="矩形 4"/>
          <p:cNvSpPr>
            <a:spLocks noChangeArrowheads="1"/>
          </p:cNvSpPr>
          <p:nvPr/>
        </p:nvSpPr>
        <p:spPr bwMode="auto">
          <a:xfrm>
            <a:off x="4504894" y="4464068"/>
            <a:ext cx="4352503" cy="76389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70706" tIns="35352" rIns="70706" bIns="3535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TW" altLang="en-US" sz="15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劉育伶（左）</a:t>
            </a:r>
            <a:r>
              <a:rPr kumimoji="0" lang="zh-TW" altLang="en-US" sz="150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，自幼全盲、喑啞，只能透過「手指語音拼讀法」，把想講的話寫在</a:t>
            </a:r>
            <a:r>
              <a:rPr kumimoji="0" lang="zh-TW" altLang="en-US" sz="1500" b="1" spc="38" dirty="0">
                <a:ln w="0"/>
                <a:solidFill>
                  <a:srgbClr val="3608FC"/>
                </a:solidFill>
                <a:latin typeface="微軟正黑體" panose="020B0604030504040204" pitchFamily="34" charset="-120"/>
                <a:ea typeface="微軟正黑體" pitchFamily="34" charset="-120"/>
              </a:rPr>
              <a:t>黃美智老師（右）</a:t>
            </a:r>
            <a:r>
              <a:rPr kumimoji="0" lang="zh-TW" altLang="en-US" sz="1500" b="1" spc="38" dirty="0">
                <a:ln w="0"/>
                <a:gradFill>
                  <a:gsLst>
                    <a:gs pos="74000">
                      <a:prstClr val="black"/>
                    </a:gs>
                    <a:gs pos="35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itchFamily="34" charset="-120"/>
              </a:rPr>
              <a:t>手心，再由黃老師判讀轉述給全場聽眾。</a:t>
            </a:r>
          </a:p>
        </p:txBody>
      </p:sp>
      <p:pic>
        <p:nvPicPr>
          <p:cNvPr id="1116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7450" y="3508375"/>
            <a:ext cx="19161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3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563" y="3570288"/>
            <a:ext cx="21558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619125"/>
            <a:ext cx="7993063" cy="3170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3538" indent="-363538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三、意義治療學的應用</a:t>
            </a:r>
          </a:p>
          <a:p>
            <a:pPr marL="363538" indent="-363538">
              <a:buSzPct val="75000"/>
              <a:buFont typeface="Wingdings" pitchFamily="2" charset="2"/>
              <a:buNone/>
              <a:defRPr/>
            </a:pPr>
            <a:endParaRPr kumimoji="0" lang="zh-TW" altLang="en-US" sz="1200">
              <a:latin typeface="Calibri" pitchFamily="34" charset="0"/>
              <a:ea typeface="標楷體" pitchFamily="65" charset="-120"/>
            </a:endParaRPr>
          </a:p>
          <a:p>
            <a:pPr marL="363538" indent="-363538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傅朗克倡導一種「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悲劇性的樂天觀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</a:t>
            </a: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(</a:t>
            </a:r>
            <a:r>
              <a:rPr kumimoji="0" lang="en-US" altLang="zh-TW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a tragic optimism</a:t>
            </a:r>
            <a:r>
              <a:rPr kumimoji="0" lang="en-US" altLang="zh-TW" sz="3600">
                <a:solidFill>
                  <a:schemeClr val="folHlink"/>
                </a:solidFill>
                <a:latin typeface="Calibri" pitchFamily="34" charset="0"/>
                <a:ea typeface="標楷體" pitchFamily="65" charset="-120"/>
              </a:rPr>
              <a:t>)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 ，即是一種積極面對人生悲劇的樂天觀，以此態度激發生命的潛能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360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6CB651-2597-4792-B93A-7B0CF09ED12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79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5122" name="Picture 2" descr="「樂觀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271838"/>
            <a:ext cx="4392613" cy="320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body" idx="4294967295"/>
          </p:nvPr>
        </p:nvSpPr>
        <p:spPr>
          <a:xfrm>
            <a:off x="466725" y="549275"/>
            <a:ext cx="8208963" cy="5688013"/>
          </a:xfrm>
        </p:spPr>
        <p:txBody>
          <a:bodyPr/>
          <a:lstStyle/>
          <a:p>
            <a:pPr>
              <a:buSzPct val="75000"/>
              <a:buFont typeface="Wingdings" pitchFamily="2" charset="2"/>
              <a:buChar char="l"/>
              <a:defRPr/>
            </a:pPr>
            <a:r>
              <a:rPr lang="en-US" altLang="zh-TW" sz="4000" smtClean="0">
                <a:ea typeface="標楷體" pitchFamily="65" charset="-120"/>
              </a:rPr>
              <a:t>1930</a:t>
            </a:r>
            <a:r>
              <a:rPr lang="zh-TW" altLang="en-US" sz="4000" smtClean="0">
                <a:ea typeface="標楷體" pitchFamily="65" charset="-120"/>
              </a:rPr>
              <a:t>年初秋的一天清晨，一個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只有</a:t>
            </a:r>
            <a:r>
              <a:rPr lang="en-US" altLang="zh-TW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145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公分的矮個子青年</a:t>
            </a:r>
            <a:r>
              <a:rPr lang="zh-TW" altLang="en-US" sz="4000" smtClean="0">
                <a:ea typeface="標楷體" pitchFamily="65" charset="-120"/>
              </a:rPr>
              <a:t>，從位於日本東京目黑區的公園長凳上爬了起來徒步去上班，因為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拖欠房租</a:t>
            </a:r>
            <a:r>
              <a:rPr lang="zh-TW" altLang="en-US" sz="4000" smtClean="0">
                <a:ea typeface="標楷體" pitchFamily="65" charset="-120"/>
              </a:rPr>
              <a:t>已經在公園的長凳上睡了兩個多月了。</a:t>
            </a:r>
          </a:p>
          <a:p>
            <a:pPr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他是一家</a:t>
            </a:r>
            <a:r>
              <a:rPr lang="zh-TW" alt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保險公司的推銷員</a:t>
            </a:r>
            <a:r>
              <a:rPr lang="zh-TW" altLang="en-US" sz="4000" smtClean="0">
                <a:ea typeface="標楷體" pitchFamily="65" charset="-120"/>
              </a:rPr>
              <a:t>，雖然工作勤奮，但收入少得可憐，甚至吃不起中餐，每天還要看盡人們的臉色。</a:t>
            </a:r>
            <a:endParaRPr lang="en-US" altLang="zh-TW" sz="40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allAtOnce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1052513"/>
            <a:ext cx="7920037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當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面對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苦難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時，將之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轉化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為生命的成就或任務完成。</a:t>
            </a:r>
          </a:p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當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面對他人的不幸遭遇時，借助於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責疚感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的機會，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轉變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自己，創造更有意義的人生。</a:t>
            </a:r>
          </a:p>
          <a:p>
            <a:pPr marL="266700" indent="-266700"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當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面對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生死無常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的現象與事件時，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體認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到生命的有限性條件，當作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再生的契機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，而</a:t>
            </a:r>
            <a:r>
              <a:rPr kumimoji="0" lang="zh-TW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抉擇</a:t>
            </a:r>
            <a:r>
              <a:rPr kumimoji="0" lang="zh-TW" altLang="en-US" sz="3600" dirty="0">
                <a:latin typeface="Calibri" pitchFamily="34" charset="0"/>
                <a:ea typeface="標楷體" pitchFamily="65" charset="-120"/>
              </a:rPr>
              <a:t>有自我責任的行動。</a:t>
            </a:r>
            <a:endParaRPr kumimoji="0" lang="zh-TW" altLang="en-US" sz="36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39A4C2-65BA-4B45-84B9-AEFBAE463252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5.share.photo.xuite.net/catwalk456/1577711/281262/107797437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500438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A82DF3-B171-4371-8F42-1CA04EF9CFD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81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188" y="476250"/>
            <a:ext cx="8064500" cy="5905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kumimoji="0" lang="zh-TW" altLang="en-US" sz="4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苦難的意義</a:t>
            </a:r>
            <a:endParaRPr kumimoji="0" lang="zh-TW" altLang="en-US" sz="4000">
              <a:solidFill>
                <a:srgbClr val="3333FF"/>
              </a:solidFill>
              <a:latin typeface="Calibri" pitchFamily="34" charset="0"/>
              <a:ea typeface="標楷體" pitchFamily="65" charset="-120"/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當我們遭遇到一種無可避免又無法逃脫的情境時，或者當我們必須面對一個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無法改變的命運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時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—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比如說罹患了不治的絕症，或是失去摯愛的親人</a:t>
            </a:r>
            <a:r>
              <a:rPr kumimoji="0" lang="en-US" altLang="zh-TW" sz="3600">
                <a:latin typeface="Times New Roman" pitchFamily="18" charset="0"/>
                <a:ea typeface="標楷體" pitchFamily="65" charset="-120"/>
              </a:rPr>
              <a:t>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等等</a:t>
            </a:r>
            <a:r>
              <a:rPr kumimoji="0" lang="en-US" altLang="zh-TW" sz="3600">
                <a:latin typeface="Times New Roman" pitchFamily="18" charset="0"/>
                <a:cs typeface="Times New Roman" pitchFamily="18" charset="0"/>
              </a:rPr>
              <a:t>—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就等於得到一個最後的機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會，去實現人生最高的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價值與最深的意義，亦</a:t>
            </a:r>
          </a:p>
          <a:p>
            <a:pPr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即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苦難的意義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476250"/>
            <a:ext cx="8280400" cy="5905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當其時，最重要的問題是：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我們對於苦難採取了何種態度？我們會用怎樣的態度來承擔自己所遭受的痛苦？</a:t>
            </a:r>
          </a:p>
          <a:p>
            <a:pPr marL="266700" indent="-2667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有次，一位年老的全科醫師患了嚴重的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憂鬱症</a:t>
            </a:r>
            <a:r>
              <a:rPr kumimoji="0" lang="zh-TW" altLang="en-US" sz="3600">
                <a:latin typeface="Times New Roman" pitchFamily="18" charset="0"/>
                <a:ea typeface="標楷體" pitchFamily="65" charset="-120"/>
              </a:rPr>
              <a:t>，他去看傅朗克。兩年前，他最摯愛的妻子過世，此後他就一直無法克服喪妻之痛。</a:t>
            </a:r>
          </a:p>
          <a:p>
            <a:pPr marL="266700" indent="-266700"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ea typeface="標楷體" pitchFamily="65" charset="-120"/>
              </a:rPr>
              <a:t>傅朗克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沒有直接跟他講任何道理，反而用平常的口氣問他</a:t>
            </a:r>
            <a:r>
              <a:rPr kumimoji="0" lang="zh-TW" altLang="en-US" sz="3600">
                <a:ea typeface="標楷體" pitchFamily="65" charset="-120"/>
              </a:rPr>
              <a:t>：「請問醫師如果您先離世，而尊夫人繼續活著，那會是怎樣的情境呢？」</a:t>
            </a:r>
            <a:endParaRPr kumimoji="0" lang="zh-TW" altLang="en-US" sz="36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C103DD-3C3F-47EE-9638-0E05D41B4F85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476250"/>
            <a:ext cx="83534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醫師回應：「喔！對她來說那是很可怕的！她會遭受到多大的痛苦啊！」</a:t>
            </a:r>
            <a:r>
              <a:rPr kumimoji="0" lang="zh-TW" altLang="en-US" sz="3600">
                <a:ea typeface="標楷體" pitchFamily="65" charset="-120"/>
              </a:rPr>
              <a:t>於是傅朗克回答他說：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ea typeface="標楷體" pitchFamily="65" charset="-120"/>
              </a:rPr>
              <a:t>	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您看，現在她已經免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除了那樣的痛苦了，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而這是因為您才使她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免除的。現在您必須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付出代價，以繼續活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下去及哀悼她，來償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付您心愛的人免除痛</a:t>
            </a:r>
          </a:p>
          <a:p>
            <a:pPr marL="354013" indent="-354013">
              <a:lnSpc>
                <a:spcPct val="95000"/>
              </a:lnSpc>
              <a:buSzPct val="75000"/>
              <a:buFont typeface="Wingdings" pitchFamily="2" charset="2"/>
              <a:buNone/>
              <a:defRPr/>
            </a:pP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	苦的代價。</a:t>
            </a:r>
            <a:endParaRPr kumimoji="0" lang="zh-TW" altLang="en-US" sz="360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73BA2D-004A-4A8F-B859-6FFD14CC6617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6739" name="Picture 5" descr="「哀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89138"/>
            <a:ext cx="34877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476250"/>
            <a:ext cx="7993063" cy="3097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聽了這番話語之後，這位老醫師不發一語，卻緊緊握住傅朗克的手，然後平靜地離開了診所。</a:t>
            </a:r>
          </a:p>
          <a:p>
            <a:pPr marL="354013" indent="-354013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痛苦在發現意義的時候，就不成為痛苦了，例如具有意義的犧牲便是。</a:t>
            </a:r>
          </a:p>
        </p:txBody>
      </p:sp>
      <p:pic>
        <p:nvPicPr>
          <p:cNvPr id="45058" name="Picture 2" descr="https://encrypted-tbn1.gstatic.com/images?q=tbn:ANd9GcRjZD3bM-2gWc1I0yNdp4YPrYOL7cMTc6fyUFebuVrskFlRJB9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493293" y="3652962"/>
            <a:ext cx="4301066" cy="28625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5DCBE3D-90A8-4C78-89AC-D4AB0348B386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549275"/>
            <a:ext cx="8353425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嚴格地說，這根本不算是治療。一者，老醫師的沮喪是人之常情，並非疾病；二者，傅朗克不能改變他的命運；但是在那一瞬間，傅朗克</a:t>
            </a:r>
            <a:r>
              <a:rPr kumimoji="0" lang="zh-TW" altLang="en-US" sz="36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成功地轉變了他面對自己不可改變之命運的態度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；或者在那一刻，至少讓他理解了他所遭受到的</a:t>
            </a:r>
            <a:r>
              <a:rPr kumimoji="0" lang="zh-TW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痛苦的意義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CE1EE6B-95F9-466E-A351-8C9AFE72A20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8787" name="Picture 5" descr="「哀悼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635375"/>
            <a:ext cx="468153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765175"/>
            <a:ext cx="8280400" cy="4824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傳統的心理治療，其目的在於恢復病人的能力，使他能再工作及享受生命。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意義治療學也包括這些，但是更進一步還要使病人再獲得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受苦的能力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，因此需要去發掘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痛苦中的意義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266700" indent="-2667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如果醫師既不能治癒某種疾病，也無法減輕病人的痛苦，就應該激發他的潛能去體驗及實現</a:t>
            </a:r>
            <a:r>
              <a:rPr kumimoji="0" lang="zh-TW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痛苦的意義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30AA2B-0C5B-4DFF-91D9-96DC83895FDB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620713"/>
            <a:ext cx="4752975" cy="56880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85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意義治療學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的基本信條之一即是：人類生命中最主要的關心並不在於獲得快樂或避免痛苦，而是要</a:t>
            </a:r>
            <a:r>
              <a:rPr kumimoji="0" lang="zh-TW" altLang="en-US" sz="3600">
                <a:solidFill>
                  <a:srgbClr val="364A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了解生命中的意義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。</a:t>
            </a:r>
          </a:p>
          <a:p>
            <a:pPr marL="266700" indent="-266700">
              <a:lnSpc>
                <a:spcPct val="85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這就是為什麼人在某些情況下會選擇「</a:t>
            </a:r>
            <a:r>
              <a:rPr kumimoji="0" lang="zh-TW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標楷體" pitchFamily="65" charset="-120"/>
              </a:rPr>
              <a:t>寧願受苦</a:t>
            </a:r>
            <a:r>
              <a:rPr kumimoji="0" lang="zh-TW" altLang="en-US" sz="3600">
                <a:latin typeface="Calibri" pitchFamily="34" charset="0"/>
                <a:ea typeface="標楷體" pitchFamily="65" charset="-120"/>
              </a:rPr>
              <a:t>」，只要他在內心的深處，確定自己的苦難具有意義。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788BE12-9E9B-4E36-8240-78716DAEEEB9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0835" name="Picture 4" descr="「Viktor E. Frankl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6250"/>
            <a:ext cx="30829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404813"/>
            <a:ext cx="8208962" cy="60483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有一天，這個年輕人來到一家佛教寺廟，他走進去拜訪，並向住持介紹投保的好處。</a:t>
            </a:r>
          </a:p>
          <a:p>
            <a:pPr>
              <a:lnSpc>
                <a:spcPct val="95000"/>
              </a:lnSpc>
              <a:buSzPct val="75000"/>
              <a:buFont typeface="Wingdings" pitchFamily="2" charset="2"/>
              <a:buChar char="l"/>
              <a:defRPr/>
            </a:pPr>
            <a:r>
              <a:rPr lang="zh-TW" altLang="en-US" sz="4000" smtClean="0">
                <a:ea typeface="標楷體" pitchFamily="65" charset="-120"/>
              </a:rPr>
              <a:t>老和尚很有耐心地聽他把話講完，然後平靜地說：「聽完你的介紹之後，</a:t>
            </a:r>
            <a:r>
              <a:rPr lang="zh-TW" altLang="en-US" sz="400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絲毫引不起我投保的意願</a:t>
            </a:r>
            <a:r>
              <a:rPr lang="zh-TW" altLang="en-US" sz="4000" smtClean="0">
                <a:ea typeface="標楷體" pitchFamily="65" charset="-120"/>
              </a:rPr>
              <a:t>。</a:t>
            </a:r>
            <a:r>
              <a:rPr lang="zh-TW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人與人之間像這樣相對而坐的時候，一定要具備一種強烈吸引對方的魅力</a:t>
            </a:r>
            <a:r>
              <a:rPr lang="zh-TW" altLang="en-US" sz="4000" smtClean="0">
                <a:ea typeface="標楷體" pitchFamily="65" charset="-120"/>
              </a:rPr>
              <a:t>，如果你做不到這一點，將來就沒什麼前途可言了</a:t>
            </a:r>
            <a:r>
              <a:rPr lang="en-US" altLang="zh-TW" sz="4000" smtClean="0">
                <a:ea typeface="標楷體" pitchFamily="65" charset="-120"/>
              </a:rPr>
              <a:t>…</a:t>
            </a:r>
            <a:r>
              <a:rPr lang="zh-TW" altLang="en-US" sz="4000" smtClean="0">
                <a:ea typeface="標楷體" pitchFamily="65" charset="-120"/>
              </a:rPr>
              <a:t>。」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5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build="allAtOnce" autoUpdateAnimBg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5511</Words>
  <Application>Microsoft Office PowerPoint</Application>
  <PresentationFormat>如螢幕大小 (4:3)</PresentationFormat>
  <Paragraphs>310</Paragraphs>
  <Slides>87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87</vt:i4>
      </vt:variant>
    </vt:vector>
  </HeadingPairs>
  <TitlesOfParts>
    <vt:vector size="97" baseType="lpstr">
      <vt:lpstr>Arial</vt:lpstr>
      <vt:lpstr>新細明體</vt:lpstr>
      <vt:lpstr>Calibri</vt:lpstr>
      <vt:lpstr>標楷體</vt:lpstr>
      <vt:lpstr>Times New Roman</vt:lpstr>
      <vt:lpstr>Wingdings</vt:lpstr>
      <vt:lpstr>Candara</vt:lpstr>
      <vt:lpstr>Arial </vt:lpstr>
      <vt:lpstr>微軟正黑體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生命開展與意義探索 「生命的十大層面與價值取向」模型  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兒童的世界</vt:lpstr>
      <vt:lpstr>高中生/大學生的世界</vt:lpstr>
      <vt:lpstr>大學教師的世界</vt:lpstr>
      <vt:lpstr>健康者的世界</vt:lpstr>
      <vt:lpstr>患病者的世界</vt:lpstr>
      <vt:lpstr>臨終者的世界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Sigmund Freud 1856~1939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創育珍珠學生制度，把每位學生帶上來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nhu</cp:lastModifiedBy>
  <cp:revision>123</cp:revision>
  <dcterms:created xsi:type="dcterms:W3CDTF">2015-12-21T07:30:43Z</dcterms:created>
  <dcterms:modified xsi:type="dcterms:W3CDTF">2018-01-22T19:47:06Z</dcterms:modified>
</cp:coreProperties>
</file>