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743" r:id="rId3"/>
    <p:sldId id="826" r:id="rId4"/>
    <p:sldId id="827" r:id="rId5"/>
    <p:sldId id="828" r:id="rId6"/>
    <p:sldId id="866" r:id="rId7"/>
    <p:sldId id="829" r:id="rId8"/>
    <p:sldId id="830" r:id="rId9"/>
    <p:sldId id="831" r:id="rId10"/>
    <p:sldId id="832" r:id="rId11"/>
    <p:sldId id="833" r:id="rId12"/>
    <p:sldId id="834" r:id="rId13"/>
    <p:sldId id="867" r:id="rId14"/>
    <p:sldId id="835" r:id="rId15"/>
    <p:sldId id="836" r:id="rId16"/>
    <p:sldId id="837" r:id="rId17"/>
    <p:sldId id="838" r:id="rId18"/>
    <p:sldId id="839" r:id="rId19"/>
    <p:sldId id="868" r:id="rId20"/>
    <p:sldId id="840" r:id="rId21"/>
    <p:sldId id="841" r:id="rId22"/>
    <p:sldId id="842" r:id="rId23"/>
    <p:sldId id="843" r:id="rId24"/>
    <p:sldId id="844" r:id="rId25"/>
    <p:sldId id="845" r:id="rId26"/>
    <p:sldId id="846" r:id="rId27"/>
    <p:sldId id="869" r:id="rId28"/>
    <p:sldId id="847" r:id="rId29"/>
    <p:sldId id="848" r:id="rId30"/>
    <p:sldId id="870" r:id="rId31"/>
    <p:sldId id="849" r:id="rId32"/>
    <p:sldId id="850" r:id="rId33"/>
    <p:sldId id="871" r:id="rId34"/>
    <p:sldId id="851" r:id="rId35"/>
    <p:sldId id="852" r:id="rId36"/>
    <p:sldId id="853" r:id="rId37"/>
    <p:sldId id="872" r:id="rId38"/>
    <p:sldId id="854" r:id="rId39"/>
    <p:sldId id="873" r:id="rId40"/>
    <p:sldId id="855" r:id="rId41"/>
    <p:sldId id="856" r:id="rId42"/>
    <p:sldId id="874" r:id="rId43"/>
    <p:sldId id="857" r:id="rId44"/>
    <p:sldId id="875" r:id="rId45"/>
    <p:sldId id="858" r:id="rId46"/>
    <p:sldId id="859" r:id="rId47"/>
    <p:sldId id="876" r:id="rId48"/>
    <p:sldId id="860" r:id="rId49"/>
    <p:sldId id="861" r:id="rId50"/>
    <p:sldId id="862" r:id="rId51"/>
    <p:sldId id="877" r:id="rId52"/>
    <p:sldId id="863" r:id="rId53"/>
    <p:sldId id="864" r:id="rId54"/>
    <p:sldId id="763" r:id="rId55"/>
    <p:sldId id="764" r:id="rId56"/>
    <p:sldId id="765" r:id="rId57"/>
    <p:sldId id="766" r:id="rId58"/>
    <p:sldId id="865" r:id="rId59"/>
    <p:sldId id="794" r:id="rId6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00FF"/>
    <a:srgbClr val="CC6600"/>
    <a:srgbClr val="FF9900"/>
    <a:srgbClr val="0033CC"/>
    <a:srgbClr val="009900"/>
    <a:srgbClr val="364ADE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667" autoAdjust="0"/>
  </p:normalViewPr>
  <p:slideViewPr>
    <p:cSldViewPr>
      <p:cViewPr varScale="1">
        <p:scale>
          <a:sx n="63" d="100"/>
          <a:sy n="63" d="100"/>
        </p:scale>
        <p:origin x="-15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</p:sldLst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5.xml"/><Relationship Id="rId18" Type="http://schemas.openxmlformats.org/officeDocument/2006/relationships/slide" Target="slides/slide28.xml"/><Relationship Id="rId26" Type="http://schemas.openxmlformats.org/officeDocument/2006/relationships/slide" Target="slides/slide36.xml"/><Relationship Id="rId39" Type="http://schemas.openxmlformats.org/officeDocument/2006/relationships/slide" Target="slides/slide49.xml"/><Relationship Id="rId3" Type="http://schemas.openxmlformats.org/officeDocument/2006/relationships/slide" Target="slides/slide5.xml"/><Relationship Id="rId21" Type="http://schemas.openxmlformats.org/officeDocument/2006/relationships/slide" Target="slides/slide31.xml"/><Relationship Id="rId34" Type="http://schemas.openxmlformats.org/officeDocument/2006/relationships/slide" Target="slides/slide44.xml"/><Relationship Id="rId42" Type="http://schemas.openxmlformats.org/officeDocument/2006/relationships/slide" Target="slides/slide52.xml"/><Relationship Id="rId7" Type="http://schemas.openxmlformats.org/officeDocument/2006/relationships/slide" Target="slides/slide9.xml"/><Relationship Id="rId12" Type="http://schemas.openxmlformats.org/officeDocument/2006/relationships/slide" Target="slides/slide14.xml"/><Relationship Id="rId17" Type="http://schemas.openxmlformats.org/officeDocument/2006/relationships/slide" Target="slides/slide27.xml"/><Relationship Id="rId25" Type="http://schemas.openxmlformats.org/officeDocument/2006/relationships/slide" Target="slides/slide35.xml"/><Relationship Id="rId33" Type="http://schemas.openxmlformats.org/officeDocument/2006/relationships/slide" Target="slides/slide43.xml"/><Relationship Id="rId38" Type="http://schemas.openxmlformats.org/officeDocument/2006/relationships/slide" Target="slides/slide48.xml"/><Relationship Id="rId2" Type="http://schemas.openxmlformats.org/officeDocument/2006/relationships/slide" Target="slides/slide4.xml"/><Relationship Id="rId16" Type="http://schemas.openxmlformats.org/officeDocument/2006/relationships/slide" Target="slides/slide26.xml"/><Relationship Id="rId20" Type="http://schemas.openxmlformats.org/officeDocument/2006/relationships/slide" Target="slides/slide30.xml"/><Relationship Id="rId29" Type="http://schemas.openxmlformats.org/officeDocument/2006/relationships/slide" Target="slides/slide39.xml"/><Relationship Id="rId41" Type="http://schemas.openxmlformats.org/officeDocument/2006/relationships/slide" Target="slides/slide51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11" Type="http://schemas.openxmlformats.org/officeDocument/2006/relationships/slide" Target="slides/slide13.xml"/><Relationship Id="rId24" Type="http://schemas.openxmlformats.org/officeDocument/2006/relationships/slide" Target="slides/slide34.xml"/><Relationship Id="rId32" Type="http://schemas.openxmlformats.org/officeDocument/2006/relationships/slide" Target="slides/slide42.xml"/><Relationship Id="rId37" Type="http://schemas.openxmlformats.org/officeDocument/2006/relationships/slide" Target="slides/slide47.xml"/><Relationship Id="rId40" Type="http://schemas.openxmlformats.org/officeDocument/2006/relationships/slide" Target="slides/slide50.xml"/><Relationship Id="rId5" Type="http://schemas.openxmlformats.org/officeDocument/2006/relationships/slide" Target="slides/slide7.xml"/><Relationship Id="rId15" Type="http://schemas.openxmlformats.org/officeDocument/2006/relationships/slide" Target="slides/slide25.xml"/><Relationship Id="rId23" Type="http://schemas.openxmlformats.org/officeDocument/2006/relationships/slide" Target="slides/slide33.xml"/><Relationship Id="rId28" Type="http://schemas.openxmlformats.org/officeDocument/2006/relationships/slide" Target="slides/slide38.xml"/><Relationship Id="rId36" Type="http://schemas.openxmlformats.org/officeDocument/2006/relationships/slide" Target="slides/slide46.xml"/><Relationship Id="rId10" Type="http://schemas.openxmlformats.org/officeDocument/2006/relationships/slide" Target="slides/slide12.xml"/><Relationship Id="rId19" Type="http://schemas.openxmlformats.org/officeDocument/2006/relationships/slide" Target="slides/slide29.xml"/><Relationship Id="rId31" Type="http://schemas.openxmlformats.org/officeDocument/2006/relationships/slide" Target="slides/slide41.xml"/><Relationship Id="rId4" Type="http://schemas.openxmlformats.org/officeDocument/2006/relationships/slide" Target="slides/slide6.xml"/><Relationship Id="rId9" Type="http://schemas.openxmlformats.org/officeDocument/2006/relationships/slide" Target="slides/slide11.xml"/><Relationship Id="rId14" Type="http://schemas.openxmlformats.org/officeDocument/2006/relationships/slide" Target="slides/slide16.xml"/><Relationship Id="rId22" Type="http://schemas.openxmlformats.org/officeDocument/2006/relationships/slide" Target="slides/slide32.xml"/><Relationship Id="rId27" Type="http://schemas.openxmlformats.org/officeDocument/2006/relationships/slide" Target="slides/slide37.xml"/><Relationship Id="rId30" Type="http://schemas.openxmlformats.org/officeDocument/2006/relationships/slide" Target="slides/slide40.xml"/><Relationship Id="rId35" Type="http://schemas.openxmlformats.org/officeDocument/2006/relationships/slide" Target="slides/slide45.xml"/><Relationship Id="rId43" Type="http://schemas.openxmlformats.org/officeDocument/2006/relationships/slide" Target="slides/slide5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fld id="{355F6146-16E6-44E6-AB08-54624AAE512E}" type="datetimeFigureOut">
              <a:rPr lang="zh-TW" altLang="en-US"/>
              <a:pPr>
                <a:defRPr/>
              </a:pPr>
              <a:t>2018/1/30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fld id="{18CFFC14-9657-442D-A56F-FAFAB76CAF3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36C924F-D739-4B4D-8845-E3D8018E9BC4}" type="slidenum">
              <a:rPr lang="en-US" altLang="zh-TW" sz="1200">
                <a:latin typeface="Times New Roman" pitchFamily="18" charset="0"/>
              </a:rPr>
              <a:pPr algn="r"/>
              <a:t>58</a:t>
            </a:fld>
            <a:endParaRPr lang="en-US" altLang="zh-TW" sz="1200">
              <a:latin typeface="Times New Roman" pitchFamily="18" charset="0"/>
            </a:endParaRPr>
          </a:p>
        </p:txBody>
      </p:sp>
      <p:sp>
        <p:nvSpPr>
          <p:cNvPr id="116738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xfrm>
            <a:off x="1168400" y="720725"/>
            <a:ext cx="4521200" cy="3390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9113"/>
            <a:ext cx="5029200" cy="41116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A57BB-ACE8-438E-A42B-E52725804C74}" type="datetime1">
              <a:rPr lang="zh-TW" altLang="en-US"/>
              <a:pPr>
                <a:defRPr/>
              </a:pPr>
              <a:t>2018/1/30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生死自在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E3ED4-0591-48C0-ABB2-60E92162AB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5584C-98BB-47F5-8BD2-4BE992742EB8}" type="datetime1">
              <a:rPr lang="zh-TW" altLang="en-US"/>
              <a:pPr>
                <a:defRPr/>
              </a:pPr>
              <a:t>2018/1/30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生死自在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C71E8-E849-4F51-ABB0-062D80A8A5A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689DB-163A-4EF7-9DFF-AE265E9E3733}" type="datetime1">
              <a:rPr lang="zh-TW" altLang="en-US"/>
              <a:pPr>
                <a:defRPr/>
              </a:pPr>
              <a:t>2018/1/30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生死自在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18A30-2141-4B4E-BBD3-6E13D993F96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847E4-C785-4D4B-9400-7E08952CE30F}" type="datetime1">
              <a:rPr lang="zh-TW" altLang="en-US"/>
              <a:pPr>
                <a:defRPr/>
              </a:pPr>
              <a:t>2018/1/30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生死自在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C8FB7-B4B8-4426-B7B7-A60DAE09D7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5DD59-D2E1-47DF-8893-FB72DEC2EFDB}" type="datetime1">
              <a:rPr lang="zh-TW" altLang="en-US"/>
              <a:pPr>
                <a:defRPr/>
              </a:pPr>
              <a:t>2018/1/30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生死自在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D7D45-C58B-45B9-BFC3-219D201F9E1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3E0AB-63D4-47C2-B70C-289092C4CB90}" type="datetime1">
              <a:rPr lang="zh-TW" altLang="en-US"/>
              <a:pPr>
                <a:defRPr/>
              </a:pPr>
              <a:t>2018/1/30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生死自在</a:t>
            </a: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82B85-5988-4AE1-9A63-9AEE46D545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4B2A0-019A-42E8-AF7A-156F48C93562}" type="datetime1">
              <a:rPr lang="zh-TW" altLang="en-US"/>
              <a:pPr>
                <a:defRPr/>
              </a:pPr>
              <a:t>2018/1/30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生死自在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8216-A8C2-4625-A059-A9BF3D6E1B2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6CA28-45C5-400C-981B-02E3F4556B46}" type="datetime1">
              <a:rPr lang="zh-TW" altLang="en-US"/>
              <a:pPr>
                <a:defRPr/>
              </a:pPr>
              <a:t>2018/1/30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生死自在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DF1DD-6D56-4C13-ADED-3AF320E6F2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B2F94-AE26-4B3C-B91F-866848017D17}" type="datetime1">
              <a:rPr lang="zh-TW" altLang="en-US"/>
              <a:pPr>
                <a:defRPr/>
              </a:pPr>
              <a:t>2018/1/30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生死自在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F9986-8C23-4482-839C-1D2BCAEDC4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17D29-9321-4F3E-8B09-E405976A6CAC}" type="datetime1">
              <a:rPr lang="zh-TW" altLang="en-US"/>
              <a:pPr>
                <a:defRPr/>
              </a:pPr>
              <a:t>2018/1/30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生死自在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B155A-EBAB-42DA-900A-763441AD726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87D6F-1C4C-4F1E-896A-B4667A123945}" type="datetime1">
              <a:rPr lang="zh-TW" altLang="en-US"/>
              <a:pPr>
                <a:defRPr/>
              </a:pPr>
              <a:t>2018/1/30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生死自在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D5165-1691-4BE8-BD44-60ABA72E6B7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fld id="{38CD5C24-6937-4189-AE7B-338428E04F0C}" type="datetime1">
              <a:rPr lang="zh-TW" altLang="en-US"/>
              <a:pPr>
                <a:defRPr/>
              </a:pPr>
              <a:t>2018/1/30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zh-TW" altLang="en-US"/>
              <a:t>生死自在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fld id="{FB3244F7-72DE-439F-BD2B-B96BA64B487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8B1AE-5064-4620-A9F5-3C97DDA36557}" type="slidenum">
              <a:rPr lang="zh-TW" altLang="en-US"/>
              <a:pPr>
                <a:defRPr/>
              </a:pPr>
              <a:t>1</a:t>
            </a:fld>
            <a:endParaRPr lang="zh-TW" altLang="en-US"/>
          </a:p>
        </p:txBody>
      </p:sp>
      <p:sp>
        <p:nvSpPr>
          <p:cNvPr id="5" name="副標題 2"/>
          <p:cNvSpPr>
            <a:spLocks noGrp="1"/>
          </p:cNvSpPr>
          <p:nvPr>
            <p:ph type="subTitle" idx="1"/>
          </p:nvPr>
        </p:nvSpPr>
        <p:spPr>
          <a:xfrm>
            <a:off x="539750" y="4149725"/>
            <a:ext cx="8064500" cy="2519363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  <a:defRPr/>
            </a:pPr>
            <a:r>
              <a:rPr lang="zh-TW" altLang="en-US" sz="360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佛光山寺副住持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zh-TW" altLang="en-US" sz="360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南華大學專任教授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zh-TW" sz="360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《</a:t>
            </a:r>
            <a:r>
              <a:rPr lang="zh-TW" altLang="en-US" sz="360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人間福報</a:t>
            </a:r>
            <a:r>
              <a:rPr lang="en-US" altLang="zh-TW" sz="360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》</a:t>
            </a:r>
            <a:r>
              <a:rPr lang="zh-TW" altLang="en-US" sz="360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「生死自在」專欄作者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zh-TW" altLang="en-US" sz="360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</a:rPr>
              <a:t>慧開法師編講</a:t>
            </a:r>
          </a:p>
        </p:txBody>
      </p:sp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539750" y="333375"/>
            <a:ext cx="799306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kumimoji="0" lang="zh-TW" altLang="en-US" sz="72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生命的</a:t>
            </a:r>
            <a:br>
              <a:rPr kumimoji="0" lang="zh-TW" altLang="en-US" sz="72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kumimoji="0" lang="zh-TW" altLang="en-US" sz="72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轉化與提升</a:t>
            </a:r>
            <a:r>
              <a:rPr kumimoji="0" lang="zh-TW" altLang="en-US" sz="720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zh-TW" altLang="en-US" sz="720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kumimoji="0" lang="en-US" altLang="zh-TW" sz="6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—</a:t>
            </a:r>
            <a:r>
              <a:rPr kumimoji="0" lang="en-US" altLang="zh-TW" sz="6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0" lang="zh-TW" altLang="en-US" sz="6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意義治療的應用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7305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/>
          </p:cNvSpPr>
          <p:nvPr>
            <p:ph type="body" idx="1"/>
          </p:nvPr>
        </p:nvSpPr>
        <p:spPr>
          <a:xfrm>
            <a:off x="539750" y="620713"/>
            <a:ext cx="8062913" cy="5616575"/>
          </a:xfrm>
        </p:spPr>
        <p:txBody>
          <a:bodyPr/>
          <a:lstStyle/>
          <a:p>
            <a:pPr>
              <a:spcBef>
                <a:spcPct val="0"/>
              </a:spcBef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雲谷曰：「孟子之言不錯，汝自錯解了！汝不見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六祖</a:t>
            </a:r>
            <a:r>
              <a:rPr lang="zh-TW" altLang="en-US" sz="3600" smtClean="0">
                <a:ea typeface="標楷體" pitchFamily="65" charset="-120"/>
              </a:rPr>
              <a:t>說：</a:t>
            </a:r>
            <a:r>
              <a:rPr lang="en-US" altLang="zh-TW" sz="3600" smtClean="0">
                <a:ea typeface="標楷體" pitchFamily="65" charset="-120"/>
              </a:rPr>
              <a:t>『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一切福田，不離方寸；從心而覓，感無不通。</a:t>
            </a:r>
            <a:r>
              <a:rPr lang="en-US" altLang="zh-TW" sz="3600" smtClean="0">
                <a:ea typeface="標楷體" pitchFamily="65" charset="-120"/>
              </a:rPr>
              <a:t>』</a:t>
            </a:r>
            <a:r>
              <a:rPr lang="zh-TW" altLang="en-US" sz="3600" smtClean="0">
                <a:ea typeface="標楷體" pitchFamily="65" charset="-120"/>
              </a:rPr>
              <a:t>求在我，不獨得道德仁義，亦得功名富貴。內外雙得，是求有益於得也。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若不返躬內省，而徒向外馳求，則求之有道，而得之有命矣</a:t>
            </a:r>
            <a:r>
              <a:rPr lang="zh-TW" altLang="en-US" sz="3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。</a:t>
            </a:r>
            <a:r>
              <a:rPr lang="zh-TW" altLang="en-US" sz="3600" smtClean="0">
                <a:ea typeface="標楷體" pitchFamily="65" charset="-120"/>
              </a:rPr>
              <a:t>內外雙失，故無益。」</a:t>
            </a:r>
          </a:p>
          <a:p>
            <a:pPr>
              <a:spcBef>
                <a:spcPct val="0"/>
              </a:spcBef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因問：「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孔公算汝終身若何？</a:t>
            </a:r>
            <a:r>
              <a:rPr lang="zh-TW" altLang="en-US" sz="3600" smtClean="0">
                <a:ea typeface="標楷體" pitchFamily="65" charset="-120"/>
              </a:rPr>
              <a:t>」余以實告。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/>
          </p:cNvSpPr>
          <p:nvPr>
            <p:ph type="body" idx="1"/>
          </p:nvPr>
        </p:nvSpPr>
        <p:spPr>
          <a:xfrm>
            <a:off x="539750" y="681038"/>
            <a:ext cx="7948613" cy="4403725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雲谷曰：「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汝自揣應得科第否？應生子否？</a:t>
            </a:r>
            <a:r>
              <a:rPr lang="zh-TW" altLang="en-US" sz="3600" smtClean="0">
                <a:ea typeface="標楷體" pitchFamily="65" charset="-120"/>
              </a:rPr>
              <a:t>」</a:t>
            </a: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余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追省良久，曰：「不應也！</a:t>
            </a:r>
            <a:r>
              <a:rPr lang="zh-TW" altLang="en-US" sz="3600" smtClean="0">
                <a:ea typeface="標楷體" pitchFamily="65" charset="-120"/>
              </a:rPr>
              <a:t>科第中人，類有福相。余福薄，又不能積功累行，以基厚福。兼不耐煩劇，不能容人，時或以才智蓋人，直心直行，凡此皆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薄福之相</a:t>
            </a:r>
            <a:r>
              <a:rPr lang="zh-TW" altLang="en-US" sz="3600" smtClean="0">
                <a:ea typeface="標楷體" pitchFamily="65" charset="-120"/>
              </a:rPr>
              <a:t>，豈宜科第哉！」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/>
          </p:cNvSpPr>
          <p:nvPr>
            <p:ph type="body" idx="1"/>
          </p:nvPr>
        </p:nvSpPr>
        <p:spPr>
          <a:xfrm>
            <a:off x="381000" y="620713"/>
            <a:ext cx="8458200" cy="5627687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雲谷曰：「豈惟科第哉！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世間享千金之產者，定是千金人物</a:t>
            </a:r>
            <a:r>
              <a:rPr lang="zh-TW" altLang="en-US" sz="3600" smtClean="0">
                <a:ea typeface="標楷體" pitchFamily="65" charset="-120"/>
              </a:rPr>
              <a:t>；享百金之產者，定是百金人物；應餓死者，定是餓死人物。天不過因材而篤，幾曾加纖毫意思？即如生子，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有百世之德者，定有百世子孫保之</a:t>
            </a:r>
            <a:r>
              <a:rPr lang="zh-TW" altLang="en-US" sz="3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。</a:t>
            </a:r>
            <a:r>
              <a:rPr lang="zh-TW" altLang="en-US" sz="3600" smtClean="0">
                <a:ea typeface="標楷體" pitchFamily="65" charset="-120"/>
              </a:rPr>
              <a:t>有十世之德者，定有十世子孫保之；有三世二世之德者，定有三世二世子孫保之。其斬焉無後者，德至薄也。」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/>
          </p:cNvSpPr>
          <p:nvPr>
            <p:ph type="body" idx="4294967295"/>
          </p:nvPr>
        </p:nvSpPr>
        <p:spPr>
          <a:xfrm>
            <a:off x="468313" y="477838"/>
            <a:ext cx="8280400" cy="5759450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谷曰：「太甲曰：</a:t>
            </a:r>
            <a:r>
              <a:rPr lang="en-US" altLang="zh-TW" sz="3600" smtClean="0">
                <a:ea typeface="標楷體" pitchFamily="65" charset="-120"/>
              </a:rPr>
              <a:t>『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天作孽，猶可違；自作孽，不可活！</a:t>
            </a:r>
            <a:r>
              <a:rPr lang="en-US" altLang="zh-TW" sz="3600" smtClean="0">
                <a:ea typeface="標楷體" pitchFamily="65" charset="-120"/>
              </a:rPr>
              <a:t>』</a:t>
            </a:r>
            <a:r>
              <a:rPr lang="zh-TW" altLang="en-US" sz="3600" smtClean="0">
                <a:ea typeface="標楷體" pitchFamily="65" charset="-120"/>
              </a:rPr>
              <a:t>詩云：</a:t>
            </a:r>
            <a:r>
              <a:rPr lang="en-US" altLang="zh-TW" sz="3600" smtClean="0">
                <a:ea typeface="標楷體" pitchFamily="65" charset="-120"/>
              </a:rPr>
              <a:t>『</a:t>
            </a:r>
            <a:r>
              <a:rPr lang="zh-TW" altLang="en-US" sz="3600" smtClean="0">
                <a:ea typeface="標楷體" pitchFamily="65" charset="-120"/>
              </a:rPr>
              <a:t>永言配命，自求多福！</a:t>
            </a:r>
            <a:r>
              <a:rPr lang="en-US" altLang="zh-TW" sz="3600" smtClean="0">
                <a:ea typeface="標楷體" pitchFamily="65" charset="-120"/>
              </a:rPr>
              <a:t>』</a:t>
            </a:r>
            <a:r>
              <a:rPr lang="zh-TW" altLang="en-US" sz="3600" smtClean="0">
                <a:ea typeface="標楷體" pitchFamily="65" charset="-120"/>
              </a:rPr>
              <a:t>孔先生算汝不登科第、不生子者，此天作之孽也，猶可得而違也。汝令擴充德性，力行善事，多積陰德，此自己所作之福也，安得而不受享乎！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易為君子謀，趨吉避凶</a:t>
            </a:r>
            <a:r>
              <a:rPr lang="zh-TW" altLang="en-US" sz="3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。</a:t>
            </a:r>
            <a:r>
              <a:rPr lang="zh-TW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若言天有常，吉何可趨，凶何可避！</a:t>
            </a:r>
            <a:r>
              <a:rPr lang="zh-TW" altLang="en-US" sz="3600" smtClean="0">
                <a:ea typeface="標楷體" pitchFamily="65" charset="-120"/>
              </a:rPr>
              <a:t>開章第一義，便說：</a:t>
            </a:r>
            <a:r>
              <a:rPr lang="en-US" altLang="zh-TW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『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積善之家，必有餘慶。</a:t>
            </a:r>
            <a:r>
              <a:rPr lang="en-US" altLang="zh-TW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』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汝信得及否？</a:t>
            </a:r>
            <a:r>
              <a:rPr lang="zh-TW" altLang="en-US" sz="3600" smtClean="0">
                <a:ea typeface="標楷體" pitchFamily="65" charset="-120"/>
              </a:rPr>
              <a:t>」</a:t>
            </a:r>
            <a:endParaRPr lang="zh-TW" altLang="en-US" sz="360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ea typeface="標楷體" pitchFamily="65" charset="-12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/>
          </p:cNvSpPr>
          <p:nvPr>
            <p:ph type="body" idx="1"/>
          </p:nvPr>
        </p:nvSpPr>
        <p:spPr>
          <a:xfrm>
            <a:off x="611188" y="763588"/>
            <a:ext cx="7993062" cy="5041900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余信其言，拜而受教。</a:t>
            </a: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因將往日之罪，佛前盡情發露，為疏一通。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先求登科，誓行善事三千條</a:t>
            </a:r>
            <a:r>
              <a:rPr lang="zh-TW" altLang="en-US" sz="3600" smtClean="0">
                <a:ea typeface="標楷體" pitchFamily="65" charset="-120"/>
              </a:rPr>
              <a:t>，以報天地祖宗之德。</a:t>
            </a: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余初號「學海」，是日改號「了凡」，</a:t>
            </a:r>
            <a:r>
              <a:rPr lang="zh-TW" altLang="en-US" sz="3600" smtClean="0">
                <a:ea typeface="標楷體" pitchFamily="65" charset="-120"/>
              </a:rPr>
              <a:t>蓋悟立命之說，而不欲落凡夫窠臼也。</a:t>
            </a: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從此而後終日兢兢，便覺與前不同。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/>
          </p:cNvSpPr>
          <p:nvPr>
            <p:ph type="body" idx="1"/>
          </p:nvPr>
        </p:nvSpPr>
        <p:spPr>
          <a:xfrm>
            <a:off x="525463" y="981075"/>
            <a:ext cx="8150225" cy="5040313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到明年，考科舉。</a:t>
            </a: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孔先生算該第三，忽考第一。其言不驗，而秋闈中式矣。</a:t>
            </a: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遂起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求子願</a:t>
            </a:r>
            <a:r>
              <a:rPr lang="zh-TW" altLang="en-US" sz="3600" smtClean="0">
                <a:ea typeface="標楷體" pitchFamily="65" charset="-120"/>
              </a:rPr>
              <a:t>，亦許行三千善事。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辛巳生男天啟</a:t>
            </a:r>
            <a:r>
              <a:rPr lang="zh-TW" altLang="en-US" sz="3600" smtClean="0">
                <a:ea typeface="標楷體" pitchFamily="65" charset="-120"/>
              </a:rPr>
              <a:t>。</a:t>
            </a: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en-US" altLang="zh-TW" sz="3600" smtClean="0">
                <a:ea typeface="標楷體" pitchFamily="65" charset="-120"/>
              </a:rPr>
              <a:t>(</a:t>
            </a:r>
            <a:r>
              <a:rPr lang="zh-TW" altLang="en-US" sz="3600" smtClean="0">
                <a:ea typeface="標楷體" pitchFamily="65" charset="-120"/>
              </a:rPr>
              <a:t>癸未</a:t>
            </a:r>
            <a:r>
              <a:rPr lang="en-US" altLang="zh-TW" sz="3600" smtClean="0">
                <a:ea typeface="標楷體" pitchFamily="65" charset="-120"/>
              </a:rPr>
              <a:t>)</a:t>
            </a:r>
            <a:r>
              <a:rPr lang="zh-TW" altLang="en-US" sz="3600" smtClean="0">
                <a:ea typeface="標楷體" pitchFamily="65" charset="-120"/>
              </a:rPr>
              <a:t>九月十三日，復起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求中進士願</a:t>
            </a:r>
            <a:r>
              <a:rPr lang="zh-TW" altLang="en-US" sz="3600" smtClean="0">
                <a:ea typeface="標楷體" pitchFamily="65" charset="-120"/>
              </a:rPr>
              <a:t>，許行善事一萬條。丙戌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登第</a:t>
            </a:r>
            <a:r>
              <a:rPr lang="zh-TW" altLang="en-US" sz="3600" smtClean="0">
                <a:ea typeface="標楷體" pitchFamily="65" charset="-120"/>
              </a:rPr>
              <a:t>，授寶坻知縣。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/>
          </p:cNvSpPr>
          <p:nvPr>
            <p:ph type="body" idx="1"/>
          </p:nvPr>
        </p:nvSpPr>
        <p:spPr>
          <a:xfrm>
            <a:off x="539750" y="1052513"/>
            <a:ext cx="7993063" cy="4897437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孔公算予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五十三歲有厄。余未嘗祈壽，是歲竟無恙</a:t>
            </a:r>
            <a:r>
              <a:rPr lang="zh-TW" altLang="en-US" sz="3600" smtClean="0">
                <a:ea typeface="標楷體" pitchFamily="65" charset="-120"/>
              </a:rPr>
              <a:t>，今六十九矣。</a:t>
            </a: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書</a:t>
            </a:r>
            <a:r>
              <a:rPr lang="en-US" altLang="zh-TW" sz="3600" smtClean="0">
                <a:ea typeface="標楷體" pitchFamily="65" charset="-120"/>
              </a:rPr>
              <a:t>(</a:t>
            </a:r>
            <a:r>
              <a:rPr lang="zh-TW" altLang="en-US" sz="3600" smtClean="0">
                <a:ea typeface="標楷體" pitchFamily="65" charset="-120"/>
              </a:rPr>
              <a:t>經</a:t>
            </a:r>
            <a:r>
              <a:rPr lang="en-US" altLang="zh-TW" sz="3600" smtClean="0">
                <a:ea typeface="標楷體" pitchFamily="65" charset="-120"/>
              </a:rPr>
              <a:t>)</a:t>
            </a:r>
            <a:r>
              <a:rPr lang="zh-TW" altLang="en-US" sz="3600" smtClean="0">
                <a:ea typeface="標楷體" pitchFamily="65" charset="-120"/>
              </a:rPr>
              <a:t>曰：「天難諶</a:t>
            </a:r>
            <a:r>
              <a:rPr lang="en-US" altLang="zh-TW" sz="3600" smtClean="0">
                <a:ea typeface="標楷體" pitchFamily="65" charset="-120"/>
              </a:rPr>
              <a:t>(</a:t>
            </a:r>
            <a:r>
              <a:rPr lang="zh-TW" altLang="en-US" sz="3600" smtClean="0">
                <a:ea typeface="標楷體" pitchFamily="65" charset="-120"/>
              </a:rPr>
              <a:t>ㄔㄣˊ</a:t>
            </a:r>
            <a:r>
              <a:rPr lang="en-US" altLang="zh-TW" sz="3600" smtClean="0">
                <a:ea typeface="標楷體" pitchFamily="65" charset="-120"/>
              </a:rPr>
              <a:t>)</a:t>
            </a:r>
            <a:r>
              <a:rPr lang="zh-TW" altLang="en-US" sz="3600" smtClean="0">
                <a:ea typeface="標楷體" pitchFamily="65" charset="-120"/>
              </a:rPr>
              <a:t>，命靡常！」又云：「惟命不於常！」皆非誑語。</a:t>
            </a: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吾於是而知，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凡稱禍福自己求之者，乃聖賢之言</a:t>
            </a:r>
            <a:r>
              <a:rPr lang="zh-TW" altLang="en-US" sz="3600" smtClean="0">
                <a:ea typeface="標楷體" pitchFamily="65" charset="-120"/>
              </a:rPr>
              <a:t>；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若謂禍福惟天所命，則世俗之論矣</a:t>
            </a:r>
            <a:r>
              <a:rPr lang="zh-TW" altLang="en-US" sz="3600" smtClean="0">
                <a:solidFill>
                  <a:schemeClr val="hlink"/>
                </a:solidFill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555750"/>
            <a:ext cx="8820150" cy="3097213"/>
          </a:xfrm>
        </p:spPr>
        <p:txBody>
          <a:bodyPr/>
          <a:lstStyle/>
          <a:p>
            <a:pPr marL="0" indent="0" algn="ctr">
              <a:lnSpc>
                <a:spcPct val="120000"/>
              </a:lnSpc>
              <a:buFont typeface="Arial" charset="0"/>
              <a:buNone/>
              <a:defRPr/>
            </a:pPr>
            <a:r>
              <a:rPr lang="zh-TW" altLang="en-US" sz="60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從生命實踐談行佛 </a:t>
            </a:r>
            <a:r>
              <a:rPr lang="en-US" altLang="zh-TW" sz="60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  <a:cs typeface="Times New Roman" pitchFamily="18" charset="0"/>
              </a:rPr>
              <a:t>—</a:t>
            </a:r>
          </a:p>
          <a:p>
            <a:pPr marL="0" indent="0" algn="ctr">
              <a:lnSpc>
                <a:spcPct val="120000"/>
              </a:lnSpc>
              <a:buFont typeface="Arial" charset="0"/>
              <a:buNone/>
              <a:defRPr/>
            </a:pPr>
            <a:r>
              <a:rPr lang="zh-TW" altLang="en-US" sz="54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生命意義與價值的提升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763588"/>
            <a:ext cx="7993062" cy="5257800"/>
          </a:xfrm>
        </p:spPr>
        <p:txBody>
          <a:bodyPr/>
          <a:lstStyle/>
          <a:p>
            <a:pPr marL="360363" indent="-360363"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談到「</a:t>
            </a:r>
            <a:r>
              <a:rPr lang="zh-TW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行佛</a:t>
            </a:r>
            <a:r>
              <a:rPr lang="zh-TW" altLang="en-US" sz="3600" smtClean="0">
                <a:ea typeface="標楷體" pitchFamily="65" charset="-120"/>
              </a:rPr>
              <a:t>」，曹仲植先生是臺灣「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生命線</a:t>
            </a:r>
            <a:r>
              <a:rPr lang="zh-TW" altLang="en-US" sz="3600" smtClean="0">
                <a:ea typeface="標楷體" pitchFamily="65" charset="-120"/>
              </a:rPr>
              <a:t>」的創始人，她的夫人是個虔誠的佛教徒。</a:t>
            </a:r>
          </a:p>
          <a:p>
            <a:pPr marL="360363" indent="-360363"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四十年前，她在「普門精舍」皈依佛教，對星雲大師所提倡的人間佛教思想極為推崇，所以她時常鼓勵曹居士親近佛教，聽經聞法。向來沒有信仰的曹居士原本十分為難，但由於深愛太太，也就勉強陪她出入佛教寺院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549275"/>
            <a:ext cx="7993063" cy="5616575"/>
          </a:xfrm>
        </p:spPr>
        <p:txBody>
          <a:bodyPr/>
          <a:lstStyle/>
          <a:p>
            <a:pPr marL="360363" indent="-360363">
              <a:spcBef>
                <a:spcPct val="0"/>
              </a:spcBef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有一次法會結束，曹夫人拉著先生的手，走到星雲大師面前，說道：「師父！請您度我的先生信仰佛教，教他拜佛。」</a:t>
            </a:r>
          </a:p>
          <a:p>
            <a:pPr marL="360363" indent="-360363">
              <a:spcBef>
                <a:spcPct val="0"/>
              </a:spcBef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只見曹居士一臉尷尬的表情，星雲大師連忙打圓場說道：「曹先生不必拜佛，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行佛</a:t>
            </a:r>
            <a:r>
              <a:rPr lang="zh-TW" altLang="en-US" sz="3600" smtClean="0">
                <a:ea typeface="標楷體" pitchFamily="65" charset="-120"/>
              </a:rPr>
              <a:t>就好了。」</a:t>
            </a:r>
          </a:p>
          <a:p>
            <a:pPr marL="360363" indent="-360363">
              <a:spcBef>
                <a:spcPct val="0"/>
              </a:spcBef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曹居士一聽，高興極了，此後逢人便說：「星雲大師講的，我不必拜佛，我是行佛的。」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C10350-277D-439F-B86F-222511FA11FB}" type="slidenum">
              <a:rPr kumimoji="0" lang="zh-TW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kumimoji="0" lang="zh-TW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15362" name="Picture 2" descr="「魯夫」的圖片搜尋結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08825" y="4005263"/>
            <a:ext cx="1517650" cy="226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179388" y="1052513"/>
            <a:ext cx="88201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2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kumimoji="0" lang="zh-TW" altLang="en-US" sz="7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生命自覺 </a:t>
            </a:r>
            <a:r>
              <a:rPr kumimoji="0" lang="en-US" altLang="zh-TW" sz="7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  <a:cs typeface="Times New Roman" pitchFamily="18" charset="0"/>
              </a:rPr>
              <a:t>—</a:t>
            </a:r>
          </a:p>
          <a:p>
            <a:pPr algn="ctr" eaLnBrk="0" hangingPunct="0">
              <a:lnSpc>
                <a:spcPct val="12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kumimoji="0" lang="zh-TW" altLang="en-US" sz="60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生命轉化的關鍵課題</a:t>
            </a:r>
            <a:endParaRPr kumimoji="0" lang="zh-TW" altLang="en-US" sz="6000">
              <a:latin typeface="Calibri" pitchFamily="34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620713"/>
            <a:ext cx="7993062" cy="5256212"/>
          </a:xfrm>
        </p:spPr>
        <p:txBody>
          <a:bodyPr/>
          <a:lstStyle/>
          <a:p>
            <a:pPr marL="360363" indent="-360363"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從此以後，曹居士從事社會慈善公益活動，不遺餘力，例如：他創辦臺灣「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生命線</a:t>
            </a:r>
            <a:r>
              <a:rPr lang="zh-TW" altLang="en-US" sz="3600" smtClean="0">
                <a:ea typeface="標楷體" pitchFamily="65" charset="-120"/>
              </a:rPr>
              <a:t>」，援助無依無助的人走向光明之路；成立「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曹氏基金會</a:t>
            </a:r>
            <a:r>
              <a:rPr lang="zh-TW" altLang="en-US" sz="3600" smtClean="0">
                <a:ea typeface="標楷體" pitchFamily="65" charset="-120"/>
              </a:rPr>
              <a:t>」獎助清寒學生，捐助殘障人士輪椅數十萬部；每年災害，捐助千百萬元賑災。</a:t>
            </a:r>
          </a:p>
          <a:p>
            <a:pPr marL="360363" indent="-360363"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此外，對於佛光山、美國西來寺、法國巴黎道場的建寺工作及國際佛光會的弘法活動，他也發心資助。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692150"/>
            <a:ext cx="7993063" cy="5473700"/>
          </a:xfrm>
        </p:spPr>
        <p:txBody>
          <a:bodyPr/>
          <a:lstStyle/>
          <a:p>
            <a:pPr marL="360363" indent="-360363"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曹居士還在印度、錫蘭等佛教聖地，設置中、英、梵文的銅牌，介紹佛教史蹟。</a:t>
            </a:r>
            <a:endParaRPr lang="zh-TW" altLang="en-US" sz="3600" smtClean="0">
              <a:latin typeface="標楷體" pitchFamily="65" charset="-120"/>
              <a:ea typeface="標楷體" pitchFamily="65" charset="-120"/>
            </a:endParaRPr>
          </a:p>
          <a:p>
            <a:pPr marL="360363" indent="-360363"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當別人讚美他的善名遠播時，他總是說：「念經不如聽經，聽經不如講經，講經不如實踐。我只不過是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行佛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而已。」</a:t>
            </a:r>
          </a:p>
          <a:p>
            <a:pPr marL="360363" indent="-360363"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行佛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」就是依照佛陀的教法去實踐奉行。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692150"/>
            <a:ext cx="7993063" cy="5616575"/>
          </a:xfrm>
        </p:spPr>
        <p:txBody>
          <a:bodyPr/>
          <a:lstStyle/>
          <a:p>
            <a:pPr marL="360363" indent="-360363">
              <a:spcBef>
                <a:spcPct val="0"/>
              </a:spcBef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平時我們稱呼發心學佛的人為「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行者</a:t>
            </a:r>
            <a:r>
              <a:rPr lang="en-US" altLang="zh-TW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(practitioner)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」，就是要去「修行」佛法，要如佛陀所說、所行的去做，所以真正的修行人，是要「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行佛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」，而不只是「學佛」而已。 </a:t>
            </a:r>
          </a:p>
          <a:p>
            <a:pPr marL="360363" indent="-360363">
              <a:spcBef>
                <a:spcPct val="0"/>
              </a:spcBef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在佛教的經典裡，每部經都是以「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如是我聞</a:t>
            </a:r>
            <a:r>
              <a:rPr lang="zh-TW" altLang="en-US" sz="3600" smtClean="0">
                <a:ea typeface="標楷體" pitchFamily="65" charset="-120"/>
              </a:rPr>
              <a:t>」為開頭，最後則以「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信受奉行</a:t>
            </a:r>
            <a:r>
              <a:rPr lang="zh-TW" altLang="en-US" sz="3600" smtClean="0">
                <a:ea typeface="標楷體" pitchFamily="65" charset="-120"/>
              </a:rPr>
              <a:t>」作為結束；能夠信受奉行佛法，就是行佛。所以佛弟子應以「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行佛</a:t>
            </a:r>
            <a:r>
              <a:rPr lang="zh-TW" altLang="en-US" sz="3600" smtClean="0">
                <a:ea typeface="標楷體" pitchFamily="65" charset="-120"/>
              </a:rPr>
              <a:t>」為修持的標準，例如：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/>
          </p:cNvSpPr>
          <p:nvPr>
            <p:ph type="body" idx="1"/>
          </p:nvPr>
        </p:nvSpPr>
        <p:spPr>
          <a:xfrm>
            <a:off x="684213" y="692150"/>
            <a:ext cx="7777162" cy="5545138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慈悲喜捨是行佛　 慚愧感恩是行佛</a:t>
            </a:r>
          </a:p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救苦救難是行佛　 吃虧委屈是行佛</a:t>
            </a:r>
          </a:p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奉獻服務是行佛 　忍耐接受是行佛</a:t>
            </a:r>
          </a:p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義行仁道是行佛　 四不壞信是行佛</a:t>
            </a:r>
          </a:p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端正身心是行佛 　與時俱進是行佛</a:t>
            </a:r>
          </a:p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生活密行是行佛 　胸懷法界是行佛</a:t>
            </a:r>
          </a:p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尊重包容是行佛 　同體共生是行佛</a:t>
            </a:r>
          </a:p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與人為善是行佛 　佛化人間是行佛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25538"/>
            <a:ext cx="8677275" cy="4103687"/>
          </a:xfrm>
        </p:spPr>
        <p:txBody>
          <a:bodyPr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zh-TW" altLang="en-US" sz="72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自覺與行佛 </a:t>
            </a:r>
            <a:r>
              <a:rPr lang="en-US" altLang="zh-TW" sz="72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—</a:t>
            </a:r>
            <a:r>
              <a:rPr lang="zh-TW" altLang="en-US" sz="72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 </a:t>
            </a:r>
            <a:br>
              <a:rPr lang="zh-TW" altLang="en-US" sz="72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</a:br>
            <a:r>
              <a:rPr lang="zh-TW" altLang="en-US" sz="60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菩薩四攝法的啟示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/>
          </p:cNvSpPr>
          <p:nvPr>
            <p:ph type="body" idx="1"/>
          </p:nvPr>
        </p:nvSpPr>
        <p:spPr>
          <a:xfrm>
            <a:off x="304800" y="620713"/>
            <a:ext cx="8534400" cy="5184775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zh-TW" altLang="en-US" sz="40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菩薩四攝法的啟示</a:t>
            </a:r>
          </a:p>
          <a:p>
            <a:pPr>
              <a:buFont typeface="Arial" charset="0"/>
              <a:buNone/>
              <a:defRPr/>
            </a:pPr>
            <a:endParaRPr lang="zh-TW" altLang="en-US" sz="1200" smtClean="0">
              <a:ea typeface="標楷體" pitchFamily="65" charset="-120"/>
            </a:endParaRP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從事教育與教學工作者，要接引與輔導眾生，就要有能力攝受眾生，同時也要能夠讓眾生接受。</a:t>
            </a: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發心「行佛」，亦即是行菩薩道，就需要力行菩薩「四攝法」</a:t>
            </a:r>
            <a:r>
              <a:rPr lang="en-US" altLang="zh-TW" sz="3600" smtClean="0">
                <a:ea typeface="標楷體" pitchFamily="65" charset="-120"/>
              </a:rPr>
              <a:t>——</a:t>
            </a:r>
            <a:r>
              <a:rPr lang="zh-TW" altLang="en-US" sz="3600" smtClean="0">
                <a:ea typeface="標楷體" pitchFamily="65" charset="-120"/>
              </a:rPr>
              <a:t>攝受眾生之四種法門：</a:t>
            </a:r>
            <a:r>
              <a:rPr lang="zh-TW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佈施</a:t>
            </a:r>
            <a:r>
              <a:rPr lang="zh-TW" altLang="en-US" sz="3600" smtClean="0">
                <a:ea typeface="標楷體" pitchFamily="65" charset="-120"/>
              </a:rPr>
              <a:t>、</a:t>
            </a:r>
            <a:r>
              <a:rPr lang="zh-TW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愛語</a:t>
            </a:r>
            <a:r>
              <a:rPr lang="zh-TW" altLang="en-US" sz="3600" smtClean="0">
                <a:ea typeface="標楷體" pitchFamily="65" charset="-120"/>
              </a:rPr>
              <a:t>、</a:t>
            </a:r>
            <a:r>
              <a:rPr lang="zh-TW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利行</a:t>
            </a:r>
            <a:r>
              <a:rPr lang="zh-TW" altLang="en-US" sz="3600" smtClean="0">
                <a:ea typeface="標楷體" pitchFamily="65" charset="-120"/>
              </a:rPr>
              <a:t>、</a:t>
            </a:r>
            <a:r>
              <a:rPr lang="zh-TW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同事</a:t>
            </a:r>
            <a:r>
              <a:rPr lang="zh-TW" altLang="en-US" sz="3600" smtClean="0"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/>
          </p:cNvSpPr>
          <p:nvPr>
            <p:ph type="body" idx="1"/>
          </p:nvPr>
        </p:nvSpPr>
        <p:spPr>
          <a:xfrm>
            <a:off x="539750" y="692150"/>
            <a:ext cx="7993063" cy="5545138"/>
          </a:xfrm>
        </p:spPr>
        <p:txBody>
          <a:bodyPr/>
          <a:lstStyle/>
          <a:p>
            <a:pPr marL="358775" indent="-358775" algn="ctr">
              <a:buFont typeface="Arial" charset="0"/>
              <a:buNone/>
              <a:defRPr/>
            </a:pPr>
            <a:r>
              <a:rPr lang="zh-TW" altLang="en-US" sz="40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一、布施</a:t>
            </a:r>
          </a:p>
          <a:p>
            <a:pPr marL="358775" indent="-358775"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布施</a:t>
            </a:r>
            <a:r>
              <a:rPr lang="zh-TW" altLang="en-US" sz="3600" smtClean="0">
                <a:ea typeface="標楷體" pitchFamily="65" charset="-120"/>
              </a:rPr>
              <a:t>一方面是福德的泉源，另一方面也是與眾生結緣的媒介。布施分成三個層次：財施、法施，無畏施。</a:t>
            </a:r>
          </a:p>
          <a:p>
            <a:pPr marL="358775" indent="-358775"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財施</a:t>
            </a:r>
            <a:r>
              <a:rPr lang="zh-TW" altLang="en-US" sz="3600" smtClean="0">
                <a:ea typeface="標楷體" pitchFamily="65" charset="-120"/>
              </a:rPr>
              <a:t>是在錢財物質上面幫助他人。</a:t>
            </a:r>
          </a:p>
          <a:p>
            <a:pPr marL="358775" indent="-358775"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法施</a:t>
            </a:r>
            <a:r>
              <a:rPr lang="zh-TW" altLang="en-US" sz="3600" smtClean="0">
                <a:ea typeface="標楷體" pitchFamily="65" charset="-120"/>
              </a:rPr>
              <a:t>就是為他人說法教化，以法為施，把法布施給他人，也就是講正法的道理給他人聽，讓人明瞭，解決他的迷執與疑惑。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/>
          </p:cNvSpPr>
          <p:nvPr>
            <p:ph type="body" idx="4294967295"/>
          </p:nvPr>
        </p:nvSpPr>
        <p:spPr>
          <a:xfrm>
            <a:off x="611188" y="908050"/>
            <a:ext cx="7921625" cy="4249738"/>
          </a:xfrm>
        </p:spPr>
        <p:txBody>
          <a:bodyPr/>
          <a:lstStyle/>
          <a:p>
            <a:pPr marL="358775" indent="-358775"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就如同唐朝韓愈在</a:t>
            </a:r>
            <a:r>
              <a:rPr lang="en-US" altLang="zh-TW" sz="3600" smtClean="0">
                <a:ea typeface="標楷體" pitchFamily="65" charset="-120"/>
              </a:rPr>
              <a:t>〈</a:t>
            </a:r>
            <a:r>
              <a:rPr lang="zh-TW" altLang="en-US" sz="3600" smtClean="0">
                <a:ea typeface="標楷體" pitchFamily="65" charset="-120"/>
              </a:rPr>
              <a:t>師說</a:t>
            </a:r>
            <a:r>
              <a:rPr lang="en-US" altLang="zh-TW" sz="3600" smtClean="0">
                <a:ea typeface="標楷體" pitchFamily="65" charset="-120"/>
              </a:rPr>
              <a:t>〉</a:t>
            </a:r>
            <a:r>
              <a:rPr lang="zh-TW" altLang="en-US" sz="3600" smtClean="0">
                <a:ea typeface="標楷體" pitchFamily="65" charset="-120"/>
              </a:rPr>
              <a:t>一文中所說的：「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師者，所以傳道、授業、解惑也。</a:t>
            </a:r>
            <a:r>
              <a:rPr lang="zh-TW" altLang="en-US" sz="3600" smtClean="0">
                <a:ea typeface="標楷體" pitchFamily="65" charset="-120"/>
              </a:rPr>
              <a:t>」</a:t>
            </a:r>
          </a:p>
          <a:p>
            <a:pPr marL="358775" indent="-358775"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為人師者，為了作育英才，必須花費時間在教學工作上，消耗精力在輔導學生的身心問題上，而不計較有何報酬，這也是一種佈施的精神。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/>
          </p:cNvSpPr>
          <p:nvPr>
            <p:ph type="body" idx="1"/>
          </p:nvPr>
        </p:nvSpPr>
        <p:spPr>
          <a:xfrm>
            <a:off x="539750" y="765175"/>
            <a:ext cx="7993063" cy="5256213"/>
          </a:xfrm>
        </p:spPr>
        <p:txBody>
          <a:bodyPr/>
          <a:lstStyle/>
          <a:p>
            <a:pPr marL="358775" indent="-358775"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無畏施</a:t>
            </a:r>
            <a:r>
              <a:rPr lang="zh-TW" altLang="en-US" sz="3600" smtClean="0">
                <a:ea typeface="標楷體" pitchFamily="65" charset="-120"/>
              </a:rPr>
              <a:t>就是將「無畏」施於眾生，令人在面對問題或困難時無有畏懼。這也是菩薩對於眾生的方便救濟，除去其恐怖，使其安心。</a:t>
            </a:r>
          </a:p>
          <a:p>
            <a:pPr marL="358775" indent="-358775">
              <a:buSzPct val="75000"/>
              <a:buFont typeface="Wingdings" pitchFamily="2" charset="2"/>
              <a:buChar char="l"/>
              <a:defRPr/>
            </a:pPr>
            <a:r>
              <a:rPr lang="en-US" altLang="zh-TW" sz="3600" smtClean="0">
                <a:ea typeface="標楷體" pitchFamily="65" charset="-120"/>
              </a:rPr>
              <a:t>《</a:t>
            </a:r>
            <a:r>
              <a:rPr lang="zh-TW" altLang="en-US" sz="3600" smtClean="0">
                <a:ea typeface="標楷體" pitchFamily="65" charset="-120"/>
              </a:rPr>
              <a:t>妙法蓮華經</a:t>
            </a:r>
            <a:r>
              <a:rPr lang="en-US" altLang="zh-TW" sz="3600" smtClean="0">
                <a:ea typeface="標楷體" pitchFamily="65" charset="-120"/>
              </a:rPr>
              <a:t>》</a:t>
            </a:r>
            <a:r>
              <a:rPr lang="zh-TW" altLang="en-US" sz="3600" smtClean="0">
                <a:ea typeface="標楷體" pitchFamily="65" charset="-120"/>
              </a:rPr>
              <a:t>第二十五品</a:t>
            </a:r>
            <a:r>
              <a:rPr lang="en-US" altLang="zh-TW" sz="3600" smtClean="0">
                <a:ea typeface="標楷體" pitchFamily="65" charset="-120"/>
              </a:rPr>
              <a:t>〈</a:t>
            </a:r>
            <a:r>
              <a:rPr lang="zh-TW" altLang="en-US" sz="3600" smtClean="0">
                <a:ea typeface="標楷體" pitchFamily="65" charset="-120"/>
              </a:rPr>
              <a:t>觀世音菩薩普門品</a:t>
            </a:r>
            <a:r>
              <a:rPr lang="en-US" altLang="zh-TW" sz="3600" smtClean="0">
                <a:ea typeface="標楷體" pitchFamily="65" charset="-120"/>
              </a:rPr>
              <a:t>〉</a:t>
            </a:r>
            <a:r>
              <a:rPr lang="zh-TW" altLang="en-US" sz="3600" smtClean="0">
                <a:ea typeface="標楷體" pitchFamily="65" charset="-120"/>
              </a:rPr>
              <a:t>中有云：「觀世音菩薩摩訶薩，於怖畏急難之中，能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施無畏</a:t>
            </a:r>
            <a:r>
              <a:rPr lang="zh-TW" altLang="en-US" sz="3600" smtClean="0">
                <a:ea typeface="標楷體" pitchFamily="65" charset="-120"/>
              </a:rPr>
              <a:t>，是故此娑婆世界，皆號之為</a:t>
            </a:r>
            <a:r>
              <a:rPr lang="en-US" altLang="zh-TW" sz="3600" smtClean="0">
                <a:ea typeface="標楷體" pitchFamily="65" charset="-120"/>
              </a:rPr>
              <a:t>『</a:t>
            </a:r>
            <a:r>
              <a:rPr lang="zh-TW" altLang="en-US" sz="3600" smtClean="0">
                <a:ea typeface="標楷體" pitchFamily="65" charset="-120"/>
              </a:rPr>
              <a:t>施無畏者</a:t>
            </a:r>
            <a:r>
              <a:rPr lang="en-US" altLang="zh-TW" sz="3600" smtClean="0">
                <a:ea typeface="標楷體" pitchFamily="65" charset="-120"/>
              </a:rPr>
              <a:t>』</a:t>
            </a:r>
            <a:r>
              <a:rPr lang="zh-TW" altLang="en-US" sz="3600" smtClean="0">
                <a:ea typeface="標楷體" pitchFamily="65" charset="-120"/>
              </a:rPr>
              <a:t>。」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/>
          </p:cNvSpPr>
          <p:nvPr>
            <p:ph type="body" idx="1"/>
          </p:nvPr>
        </p:nvSpPr>
        <p:spPr>
          <a:xfrm>
            <a:off x="501650" y="981075"/>
            <a:ext cx="7958138" cy="4248150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星雲大師所提倡的「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四給</a:t>
            </a:r>
            <a:r>
              <a:rPr lang="zh-TW" altLang="en-US" sz="3600" smtClean="0">
                <a:ea typeface="標楷體" pitchFamily="65" charset="-120"/>
              </a:rPr>
              <a:t>」</a:t>
            </a:r>
            <a:r>
              <a:rPr lang="en-US" altLang="zh-TW" sz="3600" smtClean="0">
                <a:ea typeface="標楷體" pitchFamily="65" charset="-120"/>
                <a:cs typeface="Times New Roman" pitchFamily="18" charset="0"/>
              </a:rPr>
              <a:t>—</a:t>
            </a:r>
            <a:r>
              <a:rPr lang="zh-TW" altLang="en-US" sz="3600" smtClean="0">
                <a:ea typeface="標楷體" pitchFamily="65" charset="-120"/>
              </a:rPr>
              <a:t>「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給人方便，給人歡喜，給人信心，給人希望</a:t>
            </a:r>
            <a:r>
              <a:rPr lang="zh-TW" altLang="en-US" sz="3600" smtClean="0">
                <a:ea typeface="標楷體" pitchFamily="65" charset="-120"/>
              </a:rPr>
              <a:t>」，也可說是一種無畏施。</a:t>
            </a: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此外，像我們這個社會上的社工團體，例如「張老師」、「生命線」等，他們所作的服務或輔導工作就是一種無畏施。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body" sz="half" idx="1"/>
          </p:nvPr>
        </p:nvSpPr>
        <p:spPr>
          <a:xfrm>
            <a:off x="228600" y="381000"/>
            <a:ext cx="8664575" cy="6172200"/>
          </a:xfrm>
        </p:spPr>
        <p:txBody>
          <a:bodyPr/>
          <a:lstStyle/>
          <a:p>
            <a:pPr marL="533400" indent="-533400">
              <a:buFont typeface="Arial" charset="0"/>
              <a:buNone/>
              <a:defRPr/>
            </a:pPr>
            <a:r>
              <a:rPr lang="zh-TW" altLang="en-US" sz="3200" smtClean="0">
                <a:ea typeface="標楷體" pitchFamily="65" charset="-120"/>
              </a:rPr>
              <a:t>     </a:t>
            </a:r>
            <a:r>
              <a:rPr lang="zh-TW" altLang="en-US" sz="44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宗</a:t>
            </a:r>
            <a:r>
              <a:rPr lang="zh-TW" altLang="en-US" sz="3600" smtClean="0">
                <a:ea typeface="標楷體" pitchFamily="65" charset="-120"/>
              </a:rPr>
              <a:t>   	                                               </a:t>
            </a:r>
            <a:r>
              <a:rPr lang="zh-TW" altLang="en-US" sz="44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教</a:t>
            </a:r>
          </a:p>
          <a:p>
            <a:pPr marL="533400" indent="-533400">
              <a:spcBef>
                <a:spcPct val="0"/>
              </a:spcBef>
              <a:buFont typeface="Arial" charset="0"/>
              <a:buNone/>
              <a:defRPr/>
            </a:pPr>
            <a:r>
              <a:rPr lang="zh-TW" altLang="en-US" sz="3600" smtClean="0">
                <a:ea typeface="標楷體" pitchFamily="65" charset="-120"/>
              </a:rPr>
              <a:t>   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自覺</a:t>
            </a:r>
            <a:r>
              <a:rPr lang="zh-TW" altLang="en-US" sz="3600" smtClean="0">
                <a:ea typeface="標楷體" pitchFamily="65" charset="-120"/>
              </a:rPr>
              <a:t> ←───→ </a:t>
            </a:r>
            <a:r>
              <a:rPr lang="zh-TW" altLang="en-US" sz="48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心</a:t>
            </a:r>
            <a:r>
              <a:rPr lang="zh-TW" altLang="en-US" sz="4800" smtClean="0">
                <a:solidFill>
                  <a:schemeClr val="tx2"/>
                </a:solidFill>
                <a:ea typeface="標楷體" pitchFamily="65" charset="-120"/>
              </a:rPr>
              <a:t> </a:t>
            </a:r>
            <a:r>
              <a:rPr lang="zh-TW" altLang="en-US" sz="3600" smtClean="0">
                <a:ea typeface="標楷體" pitchFamily="65" charset="-120"/>
              </a:rPr>
              <a:t>←───→  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覺他</a:t>
            </a:r>
          </a:p>
          <a:p>
            <a:pPr marL="533400" indent="-533400">
              <a:buFont typeface="Arial" charset="0"/>
              <a:buNone/>
              <a:defRPr/>
            </a:pPr>
            <a:r>
              <a:rPr lang="zh-TW" altLang="en-US" sz="3600" smtClean="0">
                <a:ea typeface="標楷體" pitchFamily="65" charset="-120"/>
              </a:rPr>
              <a:t> </a:t>
            </a:r>
            <a:r>
              <a:rPr lang="zh-TW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阿羅漢</a:t>
            </a:r>
            <a:r>
              <a:rPr lang="zh-TW" altLang="en-US" sz="3200" smtClean="0">
                <a:ea typeface="標楷體" pitchFamily="65" charset="-120"/>
              </a:rPr>
              <a:t>                       </a:t>
            </a:r>
            <a:r>
              <a:rPr lang="en-US" altLang="zh-TW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(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覺</a:t>
            </a:r>
            <a:r>
              <a:rPr lang="en-US" altLang="zh-TW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)</a:t>
            </a:r>
            <a:r>
              <a:rPr lang="en-US" altLang="zh-TW" sz="3200" smtClean="0">
                <a:ea typeface="標楷體" pitchFamily="65" charset="-120"/>
              </a:rPr>
              <a:t>                            </a:t>
            </a:r>
            <a:r>
              <a:rPr lang="zh-TW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菩薩</a:t>
            </a:r>
          </a:p>
          <a:p>
            <a:pPr marL="533400" indent="-533400">
              <a:buFont typeface="Arial" charset="0"/>
              <a:buNone/>
              <a:defRPr/>
            </a:pPr>
            <a:r>
              <a:rPr lang="zh-TW" altLang="en-US" sz="3600" smtClean="0">
                <a:ea typeface="標楷體" pitchFamily="65" charset="-120"/>
              </a:rPr>
              <a:t> </a:t>
            </a:r>
            <a:r>
              <a:rPr lang="en-US" altLang="zh-TW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(Arhat)                       </a:t>
            </a:r>
            <a:r>
              <a:rPr lang="en-US" altLang="zh-TW" sz="3600" smtClean="0">
                <a:ea typeface="標楷體" pitchFamily="65" charset="-120"/>
              </a:rPr>
              <a:t>↑                 </a:t>
            </a:r>
            <a:r>
              <a:rPr lang="en-US" altLang="zh-TW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(Bodhisattva)</a:t>
            </a:r>
            <a:r>
              <a:rPr lang="en-US" altLang="zh-TW" sz="3600" smtClean="0">
                <a:ea typeface="標楷體" pitchFamily="65" charset="-120"/>
              </a:rPr>
              <a:t>  ↑</a:t>
            </a:r>
            <a:r>
              <a:rPr lang="en-US" altLang="zh-TW" sz="3200" smtClean="0">
                <a:ea typeface="標楷體" pitchFamily="65" charset="-120"/>
              </a:rPr>
              <a:t>                              </a:t>
            </a:r>
            <a:r>
              <a:rPr lang="en-US" altLang="zh-TW" sz="3600" smtClean="0">
                <a:ea typeface="標楷體" pitchFamily="65" charset="-120"/>
              </a:rPr>
              <a:t>│</a:t>
            </a:r>
            <a:r>
              <a:rPr lang="en-US" altLang="zh-TW" sz="3200" smtClean="0">
                <a:ea typeface="標楷體" pitchFamily="65" charset="-120"/>
              </a:rPr>
              <a:t>                                </a:t>
            </a:r>
            <a:r>
              <a:rPr lang="en-US" altLang="zh-TW" sz="3600" smtClean="0">
                <a:ea typeface="標楷體" pitchFamily="65" charset="-120"/>
              </a:rPr>
              <a:t>↑</a:t>
            </a:r>
          </a:p>
          <a:p>
            <a:pPr marL="533400" indent="-533400">
              <a:buFont typeface="Arial" charset="0"/>
              <a:buNone/>
              <a:defRPr/>
            </a:pPr>
            <a:r>
              <a:rPr lang="en-US" altLang="zh-TW" sz="3600" smtClean="0">
                <a:ea typeface="標楷體" pitchFamily="65" charset="-120"/>
              </a:rPr>
              <a:t>     │</a:t>
            </a:r>
            <a:r>
              <a:rPr lang="en-US" altLang="zh-TW" sz="3200" smtClean="0">
                <a:ea typeface="標楷體" pitchFamily="65" charset="-120"/>
              </a:rPr>
              <a:t>                              </a:t>
            </a:r>
            <a:r>
              <a:rPr lang="en-US" altLang="zh-TW" sz="3600" smtClean="0">
                <a:ea typeface="標楷體" pitchFamily="65" charset="-120"/>
              </a:rPr>
              <a:t>↓</a:t>
            </a:r>
            <a:r>
              <a:rPr lang="en-US" altLang="zh-TW" sz="3200" smtClean="0">
                <a:ea typeface="標楷體" pitchFamily="65" charset="-120"/>
              </a:rPr>
              <a:t>                                </a:t>
            </a:r>
            <a:r>
              <a:rPr lang="en-US" altLang="zh-TW" sz="3600" smtClean="0">
                <a:ea typeface="標楷體" pitchFamily="65" charset="-120"/>
              </a:rPr>
              <a:t>│</a:t>
            </a:r>
          </a:p>
          <a:p>
            <a:pPr marL="533400" indent="-533400">
              <a:buFont typeface="Arial" charset="0"/>
              <a:buNone/>
              <a:defRPr/>
            </a:pPr>
            <a:r>
              <a:rPr lang="en-US" altLang="zh-TW" sz="3600" smtClean="0">
                <a:ea typeface="標楷體" pitchFamily="65" charset="-120"/>
              </a:rPr>
              <a:t>     └────→</a:t>
            </a:r>
            <a:r>
              <a:rPr lang="en-US" altLang="zh-TW" sz="2400" smtClean="0">
                <a:ea typeface="標楷體" pitchFamily="65" charset="-120"/>
              </a:rPr>
              <a:t>   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覺滿 </a:t>
            </a:r>
            <a:r>
              <a:rPr lang="zh-TW" altLang="en-US" sz="3600" smtClean="0">
                <a:ea typeface="標楷體" pitchFamily="65" charset="-120"/>
              </a:rPr>
              <a:t>←─────┘</a:t>
            </a:r>
          </a:p>
          <a:p>
            <a:pPr marL="533400" indent="-533400" fontAlgn="b">
              <a:buFont typeface="Arial" charset="0"/>
              <a:buNone/>
              <a:defRPr/>
            </a:pPr>
            <a:r>
              <a:rPr lang="zh-TW" altLang="en-US" sz="3600" smtClean="0">
                <a:ea typeface="標楷體" pitchFamily="65" charset="-120"/>
              </a:rPr>
              <a:t>                                    </a:t>
            </a:r>
            <a:r>
              <a:rPr lang="zh-TW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佛 </a:t>
            </a:r>
          </a:p>
          <a:p>
            <a:pPr marL="533400" indent="-533400" fontAlgn="b">
              <a:buFont typeface="Arial" charset="0"/>
              <a:buNone/>
              <a:defRPr/>
            </a:pPr>
            <a:r>
              <a:rPr lang="zh-TW" altLang="en-US" sz="3600" smtClean="0">
                <a:ea typeface="標楷體" pitchFamily="65" charset="-120"/>
              </a:rPr>
              <a:t>                              </a:t>
            </a:r>
            <a:r>
              <a:rPr lang="en-US" altLang="zh-TW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(Buddha)</a:t>
            </a:r>
          </a:p>
        </p:txBody>
      </p:sp>
      <p:sp>
        <p:nvSpPr>
          <p:cNvPr id="90115" name="AutoShape 3"/>
          <p:cNvSpPr>
            <a:spLocks noChangeArrowheads="1"/>
          </p:cNvSpPr>
          <p:nvPr/>
        </p:nvSpPr>
        <p:spPr bwMode="auto">
          <a:xfrm>
            <a:off x="2987675" y="685800"/>
            <a:ext cx="2808288" cy="2382838"/>
          </a:xfrm>
          <a:custGeom>
            <a:avLst/>
            <a:gdLst>
              <a:gd name="T0" fmla="*/ 183571675 w 21600"/>
              <a:gd name="T1" fmla="*/ 26615195 h 21600"/>
              <a:gd name="T2" fmla="*/ 49493344 w 21600"/>
              <a:gd name="T3" fmla="*/ 131433270 h 21600"/>
              <a:gd name="T4" fmla="*/ 183571675 w 21600"/>
              <a:gd name="T5" fmla="*/ 262866540 h 21600"/>
              <a:gd name="T6" fmla="*/ 315621424 w 21600"/>
              <a:gd name="T7" fmla="*/ 13143327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hlink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prstMaterial="legacyWirefram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flatTx/>
          </a:bodyPr>
          <a:lstStyle/>
          <a:p>
            <a:endParaRPr lang="zh-TW" alt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build="p" autoUpdateAnimBg="0"/>
      <p:bldP spid="901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/>
          </p:cNvSpPr>
          <p:nvPr>
            <p:ph type="body" idx="4294967295"/>
          </p:nvPr>
        </p:nvSpPr>
        <p:spPr>
          <a:xfrm>
            <a:off x="611188" y="692150"/>
            <a:ext cx="7956550" cy="5257800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譬如有人想不開了，活得實在太痛苦了，想要就此一了百了！這個時候他需要的是什麼？他不需要你的錢財，你跟他講道理也沒有用了，因為他聽不進去了，連活都不想活了，還要道理做什麼？</a:t>
            </a:r>
          </a:p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現在的年輕人或是學生之中也有不少類似的例子，從近年來層出不窮的自殺案件，可見一斑。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/>
          </p:cNvSpPr>
          <p:nvPr>
            <p:ph type="body" idx="1"/>
          </p:nvPr>
        </p:nvSpPr>
        <p:spPr>
          <a:xfrm>
            <a:off x="539750" y="765175"/>
            <a:ext cx="7920038" cy="5256213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當今社會上，有不少人在面臨沉重的生命負擔與巨大的生活壓力之時，常有幾乎喘不過氣的感覺，人生的路要繼續走下去，是需要有面對問題與困境的勇氣與毅力。</a:t>
            </a:r>
          </a:p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這個時候他需要的是另一個層次的力量，一種精神上的支柱，就是「無畏」。帶給他勇氣，給他精神的力量，就是無畏施。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body" idx="1"/>
          </p:nvPr>
        </p:nvSpPr>
        <p:spPr>
          <a:xfrm>
            <a:off x="539750" y="981075"/>
            <a:ext cx="7993063" cy="4968875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他們需要的是什麼？他們需要的不一定是錢財，金錢能夠解決的，都不是最嚴重的問題。</a:t>
            </a: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你跟他講道理，他也不是完全不懂，甚至於道理恐怕講得比師長更多。</a:t>
            </a: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這時候，他最需要的是一種「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生命意義的啟發</a:t>
            </a:r>
            <a:r>
              <a:rPr lang="zh-TW" altLang="en-US" sz="3600" smtClean="0">
                <a:ea typeface="標楷體" pitchFamily="65" charset="-120"/>
              </a:rPr>
              <a:t>」！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765175"/>
            <a:ext cx="7939088" cy="3816350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他所缺乏的是一種覺性上的力量，一種突破生命困境的智慧力量，他的困境不是師長或輔導者光用口說就能解決，這個時候施教者需要展現出一種關懷的生命力量，加上慈悲與耐心，才有可能為受教者解套。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/>
          </p:cNvSpPr>
          <p:nvPr>
            <p:ph type="body" idx="1"/>
          </p:nvPr>
        </p:nvSpPr>
        <p:spPr>
          <a:xfrm>
            <a:off x="665163" y="309563"/>
            <a:ext cx="7939087" cy="6143625"/>
          </a:xfrm>
        </p:spPr>
        <p:txBody>
          <a:bodyPr/>
          <a:lstStyle/>
          <a:p>
            <a:pPr marL="358775" indent="-358775" algn="ctr">
              <a:buFont typeface="Arial" charset="0"/>
              <a:buNone/>
              <a:defRPr/>
            </a:pPr>
            <a:r>
              <a:rPr lang="zh-TW" alt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二、愛語</a:t>
            </a:r>
          </a:p>
          <a:p>
            <a:pPr marL="358775" indent="-358775"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愛語</a:t>
            </a:r>
            <a:r>
              <a:rPr lang="zh-TW" altLang="en-US" sz="3600" smtClean="0">
                <a:ea typeface="標楷體" pitchFamily="65" charset="-120"/>
              </a:rPr>
              <a:t>就是使用柔軟慈愛的語言，也就是能令眾生歡喜信受的語言，又分為：</a:t>
            </a:r>
            <a:r>
              <a:rPr lang="zh-TW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慰喻語、慶悅語、勝益語</a:t>
            </a:r>
            <a:r>
              <a:rPr lang="zh-TW" altLang="en-US" sz="3600" smtClean="0">
                <a:ea typeface="標楷體" pitchFamily="65" charset="-120"/>
              </a:rPr>
              <a:t>三種。</a:t>
            </a:r>
          </a:p>
          <a:p>
            <a:pPr marL="358775" indent="-358775"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慰喻語</a:t>
            </a:r>
            <a:r>
              <a:rPr lang="zh-TW" altLang="en-US" sz="3600" smtClean="0">
                <a:ea typeface="標楷體" pitchFamily="65" charset="-120"/>
              </a:rPr>
              <a:t>：是用來安慰或撫平負面情緒的語言。</a:t>
            </a:r>
          </a:p>
          <a:p>
            <a:pPr marL="358775" indent="-358775"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慶悅語</a:t>
            </a:r>
            <a:r>
              <a:rPr lang="zh-TW" altLang="en-US" sz="3600" smtClean="0">
                <a:ea typeface="標楷體" pitchFamily="65" charset="-120"/>
              </a:rPr>
              <a:t>：是用來鼓勵或讚嘆正面情緒的語言。</a:t>
            </a:r>
          </a:p>
          <a:p>
            <a:pPr marL="358775" indent="-358775"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勝益語</a:t>
            </a:r>
            <a:r>
              <a:rPr lang="zh-TW" altLang="en-US" sz="3600" smtClean="0">
                <a:ea typeface="標楷體" pitchFamily="65" charset="-120"/>
              </a:rPr>
              <a:t>：是講述對眾生有實質助益內容的語言。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/>
          </p:cNvSpPr>
          <p:nvPr>
            <p:ph type="body" idx="1"/>
          </p:nvPr>
        </p:nvSpPr>
        <p:spPr>
          <a:xfrm>
            <a:off x="539750" y="836613"/>
            <a:ext cx="7993063" cy="4824412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語言不只是人與人之間溝通的媒介，更是師者所以傳道、授業、解惑的工具，至於溝通的效果以及能否達到傳道、授業、解惑的目的，不但是一門學問，更是一門藝術。</a:t>
            </a: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無論是溝通或是傳道、授業、解惑，其內容除了有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知識的層面</a:t>
            </a:r>
            <a:r>
              <a:rPr lang="zh-TW" altLang="en-US" sz="3600" smtClean="0">
                <a:ea typeface="標楷體" pitchFamily="65" charset="-120"/>
              </a:rPr>
              <a:t>外，還有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經驗的層面</a:t>
            </a:r>
            <a:r>
              <a:rPr lang="zh-TW" altLang="en-US" sz="3600" smtClean="0">
                <a:ea typeface="標楷體" pitchFamily="65" charset="-120"/>
              </a:rPr>
              <a:t>，而且佔了相當大的比重。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/>
          </p:cNvSpPr>
          <p:nvPr>
            <p:ph type="body" idx="1"/>
          </p:nvPr>
        </p:nvSpPr>
        <p:spPr>
          <a:xfrm>
            <a:off x="539750" y="620713"/>
            <a:ext cx="7939088" cy="5832475"/>
          </a:xfrm>
        </p:spPr>
        <p:txBody>
          <a:bodyPr/>
          <a:lstStyle/>
          <a:p>
            <a:pPr>
              <a:spcBef>
                <a:spcPct val="0"/>
              </a:spcBef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弔詭的是，經驗的層次是很難溝通的，譬如牙疼，還僅是生理層次的經驗，就很難用語言表達清楚，更遑論心理與精神層次的經驗，乃至學習與悟道層次的經驗。</a:t>
            </a:r>
          </a:p>
          <a:p>
            <a:pPr>
              <a:spcBef>
                <a:spcPct val="0"/>
              </a:spcBef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無怪乎佛經裡常用「不可說」或「不可思議」，來表達這種語言上的限制，以及溝通上的困難。然而為了教化啟迪眾生的目的，卻又是不得不說，因此溝通的藝術就顯得更重要了。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/>
          </p:cNvSpPr>
          <p:nvPr>
            <p:ph type="body" idx="4294967295"/>
          </p:nvPr>
        </p:nvSpPr>
        <p:spPr>
          <a:xfrm>
            <a:off x="468313" y="620713"/>
            <a:ext cx="7991475" cy="5545137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  <a:defRPr/>
            </a:pPr>
            <a:r>
              <a:rPr lang="en-US" altLang="zh-TW" sz="3600" smtClean="0">
                <a:ea typeface="標楷體" pitchFamily="65" charset="-120"/>
              </a:rPr>
              <a:t>1977</a:t>
            </a:r>
            <a:r>
              <a:rPr lang="zh-TW" altLang="en-US" sz="3600" smtClean="0">
                <a:ea typeface="標楷體" pitchFamily="65" charset="-120"/>
              </a:rPr>
              <a:t>年，我在星雲大師所創辦的普門中學擔任數學老師，從國中一年級開始教起。</a:t>
            </a: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剛開始教書的頭二年，挫折感頗深，因為很認真地教了老半天，還是有不少學生會作出：</a:t>
            </a:r>
          </a:p>
          <a:p>
            <a:pPr>
              <a:buSzPct val="75000"/>
              <a:buFont typeface="Wingdings" pitchFamily="2" charset="2"/>
              <a:buNone/>
              <a:defRPr/>
            </a:pPr>
            <a:r>
              <a:rPr lang="en-US" altLang="zh-TW" sz="3600" smtClean="0">
                <a:ea typeface="標楷體" pitchFamily="65" charset="-120"/>
              </a:rPr>
              <a:t>	</a:t>
            </a:r>
            <a:r>
              <a:rPr lang="en-US" altLang="zh-TW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1/2 + 1/3 = 2/5</a:t>
            </a:r>
            <a:r>
              <a:rPr lang="en-US" altLang="zh-TW" sz="3600" smtClean="0">
                <a:ea typeface="標楷體" pitchFamily="65" charset="-120"/>
              </a:rPr>
              <a:t> </a:t>
            </a:r>
            <a:r>
              <a:rPr lang="zh-TW" altLang="en-US" sz="3600" smtClean="0">
                <a:ea typeface="標楷體" pitchFamily="65" charset="-120"/>
              </a:rPr>
              <a:t>而不是 </a:t>
            </a:r>
            <a:r>
              <a:rPr lang="en-US" altLang="zh-TW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5/6</a:t>
            </a:r>
            <a:r>
              <a:rPr lang="zh-TW" altLang="en-US" sz="3600" smtClean="0">
                <a:ea typeface="標楷體" pitchFamily="65" charset="-120"/>
              </a:rPr>
              <a:t> ；或是 </a:t>
            </a:r>
          </a:p>
          <a:p>
            <a:pPr>
              <a:buSzPct val="75000"/>
              <a:buFont typeface="Wingdings" pitchFamily="2" charset="2"/>
              <a:buNone/>
              <a:defRPr/>
            </a:pPr>
            <a:r>
              <a:rPr lang="en-US" altLang="zh-TW" sz="3600" smtClean="0">
                <a:ea typeface="標楷體" pitchFamily="65" charset="-120"/>
              </a:rPr>
              <a:t>	</a:t>
            </a:r>
            <a:r>
              <a:rPr lang="en-US" altLang="zh-TW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(a + b)</a:t>
            </a:r>
            <a:r>
              <a:rPr lang="en-US" altLang="zh-TW" sz="3600" baseline="30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2</a:t>
            </a:r>
            <a:r>
              <a:rPr lang="zh-TW" alt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＝</a:t>
            </a:r>
            <a:r>
              <a:rPr lang="en-US" altLang="zh-TW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a</a:t>
            </a:r>
            <a:r>
              <a:rPr lang="en-US" altLang="zh-TW" sz="3600" baseline="30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2 </a:t>
            </a:r>
            <a:r>
              <a:rPr lang="en-US" altLang="zh-TW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+ b</a:t>
            </a:r>
            <a:r>
              <a:rPr lang="en-US" altLang="zh-TW" sz="3600" baseline="30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2</a:t>
            </a:r>
            <a:r>
              <a:rPr lang="en-US" altLang="zh-TW" sz="3600" smtClean="0">
                <a:solidFill>
                  <a:srgbClr val="FF0000"/>
                </a:solidFill>
                <a:ea typeface="標楷體" pitchFamily="65" charset="-120"/>
              </a:rPr>
              <a:t> </a:t>
            </a:r>
            <a:r>
              <a:rPr lang="zh-TW" altLang="en-US" sz="3600" smtClean="0">
                <a:ea typeface="標楷體" pitchFamily="65" charset="-120"/>
              </a:rPr>
              <a:t>而不是 </a:t>
            </a:r>
            <a:r>
              <a:rPr lang="en-US" altLang="zh-TW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a</a:t>
            </a:r>
            <a:r>
              <a:rPr lang="en-US" altLang="zh-TW" sz="3600" baseline="300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2 </a:t>
            </a:r>
            <a:r>
              <a:rPr lang="en-US" altLang="zh-TW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+ 2ab + b</a:t>
            </a:r>
            <a:r>
              <a:rPr lang="en-US" altLang="zh-TW" sz="3600" baseline="300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2</a:t>
            </a:r>
            <a:endParaRPr lang="en-US" altLang="zh-TW" sz="360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ea typeface="標楷體" pitchFamily="65" charset="-120"/>
            </a:endParaRPr>
          </a:p>
          <a:p>
            <a:pPr>
              <a:buSzPct val="75000"/>
              <a:buFont typeface="Wingdings" pitchFamily="2" charset="2"/>
              <a:buNone/>
              <a:defRPr/>
            </a:pPr>
            <a:r>
              <a:rPr lang="zh-TW" altLang="en-US" sz="3600" smtClean="0">
                <a:ea typeface="標楷體" pitchFamily="65" charset="-120"/>
              </a:rPr>
              <a:t>	這樣的答案。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/>
          </p:cNvSpPr>
          <p:nvPr>
            <p:ph type="body" idx="1"/>
          </p:nvPr>
        </p:nvSpPr>
        <p:spPr>
          <a:xfrm>
            <a:off x="468313" y="836613"/>
            <a:ext cx="7991475" cy="5689600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我最大的困惑就是：「奇怪了，我講的每一句話都非常符合邏輯，但是學生好像聽不懂？」</a:t>
            </a:r>
          </a:p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於是開始涉獵一些有關兒童心理學、認知心理學、教育心理學以及教學法方面的書籍。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/>
          </p:cNvSpPr>
          <p:nvPr>
            <p:ph type="body" idx="4294967295"/>
          </p:nvPr>
        </p:nvSpPr>
        <p:spPr>
          <a:xfrm>
            <a:off x="628650" y="692150"/>
            <a:ext cx="7975600" cy="5329238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後來讀了黃武雄教授著的</a:t>
            </a:r>
            <a:r>
              <a:rPr lang="en-US" altLang="zh-TW" sz="3600" smtClean="0">
                <a:ea typeface="標楷體" pitchFamily="65" charset="-120"/>
              </a:rPr>
              <a:t>《</a:t>
            </a:r>
            <a:r>
              <a:rPr lang="zh-TW" altLang="en-US" sz="3600" smtClean="0">
                <a:ea typeface="標楷體" pitchFamily="65" charset="-120"/>
              </a:rPr>
              <a:t>如何教高中數學</a:t>
            </a:r>
            <a:r>
              <a:rPr lang="en-US" altLang="zh-TW" sz="3600" smtClean="0">
                <a:ea typeface="標楷體" pitchFamily="65" charset="-120"/>
              </a:rPr>
              <a:t>》</a:t>
            </a:r>
            <a:r>
              <a:rPr lang="zh-TW" altLang="en-US" sz="3600" smtClean="0">
                <a:ea typeface="標楷體" pitchFamily="65" charset="-120"/>
              </a:rPr>
              <a:t>，他引述了一句楊唯哲教授的話，他說學生所疑惑的「為什麼</a:t>
            </a:r>
            <a:r>
              <a:rPr lang="en-US" altLang="zh-TW" sz="3600" smtClean="0">
                <a:ea typeface="標楷體" pitchFamily="65" charset="-120"/>
              </a:rPr>
              <a:t>(why?)</a:t>
            </a:r>
            <a:r>
              <a:rPr lang="zh-TW" altLang="en-US" sz="3600" smtClean="0">
                <a:ea typeface="標楷體" pitchFamily="65" charset="-120"/>
              </a:rPr>
              <a:t>」，往往不是「</a:t>
            </a:r>
            <a:r>
              <a:rPr lang="zh-TW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邏輯上的為什麼</a:t>
            </a:r>
            <a:r>
              <a:rPr lang="en-US" altLang="zh-TW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(logically why?)</a:t>
            </a:r>
            <a:r>
              <a:rPr lang="zh-TW" altLang="en-US" sz="3600" smtClean="0">
                <a:ea typeface="標楷體" pitchFamily="65" charset="-120"/>
              </a:rPr>
              <a:t>」而是「</a:t>
            </a:r>
            <a:r>
              <a:rPr lang="zh-TW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心理學上的為什麼</a:t>
            </a:r>
            <a:r>
              <a:rPr lang="en-US" altLang="zh-TW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(psychologically why?)</a:t>
            </a:r>
            <a:r>
              <a:rPr lang="zh-TW" altLang="en-US" sz="3600" smtClean="0">
                <a:ea typeface="標楷體" pitchFamily="65" charset="-120"/>
              </a:rPr>
              <a:t>」。</a:t>
            </a:r>
          </a:p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這句話直是醍醐灌頂，一語驚醒夢中人，突然解開我在數學教學上所面對的困惑。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/>
          </p:cNvSpPr>
          <p:nvPr>
            <p:ph type="ctrTitle"/>
          </p:nvPr>
        </p:nvSpPr>
        <p:spPr>
          <a:xfrm>
            <a:off x="250825" y="1628775"/>
            <a:ext cx="8713788" cy="2952750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zh-TW" altLang="en-US" sz="60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從生命經驗談自覺 </a:t>
            </a:r>
            <a:r>
              <a:rPr lang="en-US" altLang="zh-TW" sz="60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—</a:t>
            </a:r>
            <a:r>
              <a:rPr lang="en-US" altLang="zh-TW" sz="6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6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60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如何走出生命的困境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/>
          </p:cNvSpPr>
          <p:nvPr>
            <p:ph type="body" idx="1"/>
          </p:nvPr>
        </p:nvSpPr>
        <p:spPr>
          <a:xfrm>
            <a:off x="630238" y="908050"/>
            <a:ext cx="7902575" cy="4752975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我終於理解了，為什麼在學生的認知中：</a:t>
            </a:r>
            <a:r>
              <a:rPr lang="en-US" altLang="zh-TW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1/2 + 1/3 = 2/5</a:t>
            </a:r>
            <a:r>
              <a:rPr lang="en-US" altLang="zh-TW" sz="3600" smtClean="0">
                <a:ea typeface="標楷體" pitchFamily="65" charset="-120"/>
              </a:rPr>
              <a:t> </a:t>
            </a:r>
            <a:r>
              <a:rPr lang="zh-TW" altLang="en-US" sz="3600" smtClean="0">
                <a:ea typeface="標楷體" pitchFamily="65" charset="-120"/>
              </a:rPr>
              <a:t>而不是 </a:t>
            </a:r>
            <a:r>
              <a:rPr lang="en-US" altLang="zh-TW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5/6</a:t>
            </a:r>
            <a:r>
              <a:rPr lang="zh-TW" altLang="en-US" sz="3600" smtClean="0">
                <a:ea typeface="標楷體" pitchFamily="65" charset="-120"/>
              </a:rPr>
              <a:t>，還有 </a:t>
            </a:r>
            <a:r>
              <a:rPr lang="en-US" altLang="zh-TW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(a + b)</a:t>
            </a:r>
            <a:r>
              <a:rPr lang="en-US" altLang="zh-TW" sz="3600" baseline="300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2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＝</a:t>
            </a:r>
            <a:r>
              <a:rPr lang="en-US" altLang="zh-TW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a</a:t>
            </a:r>
            <a:r>
              <a:rPr lang="en-US" altLang="zh-TW" sz="3600" baseline="300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2 </a:t>
            </a:r>
            <a:r>
              <a:rPr lang="en-US" altLang="zh-TW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+ b</a:t>
            </a:r>
            <a:r>
              <a:rPr lang="en-US" altLang="zh-TW" sz="3600" baseline="300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2</a:t>
            </a:r>
            <a:r>
              <a:rPr lang="en-US" altLang="zh-TW" sz="3600" baseline="30000" smtClean="0">
                <a:ea typeface="標楷體" pitchFamily="65" charset="-120"/>
              </a:rPr>
              <a:t> </a:t>
            </a:r>
            <a:r>
              <a:rPr lang="zh-TW" altLang="en-US" sz="3600" smtClean="0">
                <a:ea typeface="標楷體" pitchFamily="65" charset="-120"/>
              </a:rPr>
              <a:t>而不是 </a:t>
            </a:r>
            <a:r>
              <a:rPr lang="en-US" altLang="zh-TW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a </a:t>
            </a:r>
            <a:r>
              <a:rPr lang="en-US" altLang="zh-TW" sz="3600" baseline="300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2</a:t>
            </a:r>
            <a:r>
              <a:rPr lang="en-US" altLang="zh-TW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+ 2ab + b</a:t>
            </a:r>
            <a:r>
              <a:rPr lang="en-US" altLang="zh-TW" sz="3600" baseline="300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2</a:t>
            </a:r>
            <a:r>
              <a:rPr lang="zh-TW" altLang="en-US" sz="3600" smtClean="0">
                <a:ea typeface="標楷體" pitchFamily="65" charset="-120"/>
              </a:rPr>
              <a:t>，因為那樣子的答案，在他們看來多麼順眼啊！</a:t>
            </a:r>
          </a:p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我開始對學生有了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同理心的理解</a:t>
            </a:r>
            <a:r>
              <a:rPr lang="zh-TW" altLang="en-US" sz="3600" smtClean="0">
                <a:ea typeface="標楷體" pitchFamily="65" charset="-120"/>
              </a:rPr>
              <a:t>，也不再生他們的氣，或是責備他們頭腦不清。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/>
          </p:cNvSpPr>
          <p:nvPr>
            <p:ph type="body" idx="1"/>
          </p:nvPr>
        </p:nvSpPr>
        <p:spPr>
          <a:xfrm>
            <a:off x="539750" y="620713"/>
            <a:ext cx="7920038" cy="5616575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上數學課時，我逐步修正原先純邏輯的推理方式，開始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運用心理學</a:t>
            </a:r>
            <a:r>
              <a:rPr lang="zh-TW" altLang="en-US" sz="3600" smtClean="0">
                <a:ea typeface="標楷體" pitchFamily="65" charset="-120"/>
              </a:rPr>
              <a:t>的思維方式，運用各種教學輔助工具，舉證各式各樣的例子，同時盡量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避免使用強勢的語言</a:t>
            </a:r>
            <a:r>
              <a:rPr lang="zh-TW" altLang="en-US" sz="3600" smtClean="0">
                <a:ea typeface="標楷體" pitchFamily="65" charset="-120"/>
              </a:rPr>
              <a:t>，因為那樣會加劇學生對數學的畏懼感，導致學習心理上的抗拒，反而要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理直而氣和</a:t>
            </a:r>
            <a:r>
              <a:rPr lang="zh-TW" altLang="en-US" sz="3600" smtClean="0">
                <a:ea typeface="標楷體" pitchFamily="65" charset="-120"/>
              </a:rPr>
              <a:t>，要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講得很柔軟</a:t>
            </a:r>
            <a:r>
              <a:rPr lang="zh-TW" altLang="en-US" sz="3600" smtClean="0">
                <a:ea typeface="標楷體" pitchFamily="65" charset="-120"/>
              </a:rPr>
              <a:t>，讓學生心裡面沒有壓力，可以從容地學習，這就是「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愛語</a:t>
            </a:r>
            <a:r>
              <a:rPr lang="zh-TW" altLang="en-US" sz="3600" smtClean="0">
                <a:ea typeface="標楷體" pitchFamily="65" charset="-120"/>
              </a:rPr>
              <a:t>」的啟發與教學運用。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692150"/>
            <a:ext cx="7993063" cy="5257800"/>
          </a:xfrm>
        </p:spPr>
        <p:txBody>
          <a:bodyPr/>
          <a:lstStyle/>
          <a:p>
            <a:pPr marL="358775" indent="-358775" algn="ctr">
              <a:buFont typeface="Arial" charset="0"/>
              <a:buNone/>
            </a:pPr>
            <a:r>
              <a:rPr lang="zh-TW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三、利行</a:t>
            </a:r>
          </a:p>
          <a:p>
            <a:pPr marL="358775" indent="-358775">
              <a:lnSpc>
                <a:spcPct val="95000"/>
              </a:lnSpc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利行</a:t>
            </a:r>
            <a:r>
              <a:rPr lang="zh-TW" altLang="en-US" sz="3600" smtClean="0">
                <a:ea typeface="標楷體" pitchFamily="65" charset="-120"/>
              </a:rPr>
              <a:t>就是殷勤勸導有情，指點迷津，對他的立身處事有所助益。</a:t>
            </a:r>
          </a:p>
          <a:p>
            <a:pPr marL="358775" indent="-358775">
              <a:lnSpc>
                <a:spcPct val="95000"/>
              </a:lnSpc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現代的青少年往往會面臨人生的十字路口，例如：課業壓力、交友問題、感情困擾、家庭問題、人際關係</a:t>
            </a:r>
            <a:r>
              <a:rPr lang="en-US" altLang="zh-TW" sz="3600" smtClean="0">
                <a:ea typeface="標楷體" pitchFamily="65" charset="-120"/>
              </a:rPr>
              <a:t>…</a:t>
            </a:r>
            <a:r>
              <a:rPr lang="zh-TW" altLang="en-US" sz="3600" smtClean="0">
                <a:ea typeface="標楷體" pitchFamily="65" charset="-120"/>
              </a:rPr>
              <a:t>等等，凡此種種，不但需要有勇氣面對，而且要有能力處理或者作出智慧的抉擇。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/>
          </p:cNvSpPr>
          <p:nvPr>
            <p:ph type="body" idx="1"/>
          </p:nvPr>
        </p:nvSpPr>
        <p:spPr>
          <a:xfrm>
            <a:off x="611188" y="981075"/>
            <a:ext cx="7993062" cy="3384550"/>
          </a:xfrm>
        </p:spPr>
        <p:txBody>
          <a:bodyPr/>
          <a:lstStyle/>
          <a:p>
            <a:pPr marL="358775" indent="-358775">
              <a:lnSpc>
                <a:spcPct val="95000"/>
              </a:lnSpc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然而年輕人的生命歷練有限，經驗不足，衝勁有餘，智慧不足，不一定能做出正確的判斷與抉擇，此時就需要有長者或智者提供不同層次的觀點或思考方式，從旁提醒、指點或引導，以助其突破生命的困局。</a:t>
            </a:r>
            <a:endParaRPr lang="zh-TW" altLang="en-US" sz="360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ea typeface="標楷體" pitchFamily="65" charset="-12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/>
          </p:cNvSpPr>
          <p:nvPr>
            <p:ph type="body" idx="4294967295"/>
          </p:nvPr>
        </p:nvSpPr>
        <p:spPr>
          <a:xfrm>
            <a:off x="592138" y="908050"/>
            <a:ext cx="8012112" cy="4105275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利行</a:t>
            </a:r>
            <a:r>
              <a:rPr lang="zh-TW" altLang="en-US" sz="3600" smtClean="0">
                <a:ea typeface="標楷體" pitchFamily="65" charset="-120"/>
              </a:rPr>
              <a:t>也等於是一種生命的導航，然而常常當領航者對迷航者苦口婆心地指點迷津時，彼等眾生還不一定領情，甚至於不耐煩而反目；這也反應了吾人生命之中一種弔詭的情境</a:t>
            </a:r>
            <a:r>
              <a:rPr lang="en-US" altLang="zh-TW" sz="3600" smtClean="0">
                <a:ea typeface="標楷體" pitchFamily="65" charset="-120"/>
              </a:rPr>
              <a:t>——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自身處於困境中的人，卻不知困境之所在，或是不知道導致困境的真正原因。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/>
          </p:cNvSpPr>
          <p:nvPr>
            <p:ph type="body" idx="1"/>
          </p:nvPr>
        </p:nvSpPr>
        <p:spPr>
          <a:xfrm>
            <a:off x="593725" y="836613"/>
            <a:ext cx="7939088" cy="3097212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因此領航者不但需要有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慈悲與智慧</a:t>
            </a:r>
            <a:r>
              <a:rPr lang="zh-TW" altLang="en-US" sz="3600" smtClean="0">
                <a:ea typeface="標楷體" pitchFamily="65" charset="-120"/>
              </a:rPr>
              <a:t>，還需要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有耐心與方便</a:t>
            </a:r>
            <a:r>
              <a:rPr lang="zh-TW" altLang="en-US" sz="3600" smtClean="0">
                <a:ea typeface="標楷體" pitchFamily="65" charset="-120"/>
              </a:rPr>
              <a:t>，更需要有「生佛一如，眾生平等」的信念，為人師者，也須如是，才能教學不厭，誨人不倦。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/>
          </p:cNvSpPr>
          <p:nvPr>
            <p:ph type="body" idx="1"/>
          </p:nvPr>
        </p:nvSpPr>
        <p:spPr>
          <a:xfrm>
            <a:off x="304800" y="404813"/>
            <a:ext cx="8534400" cy="6048375"/>
          </a:xfrm>
        </p:spPr>
        <p:txBody>
          <a:bodyPr/>
          <a:lstStyle/>
          <a:p>
            <a:pPr marL="358775" indent="-358775" algn="ctr">
              <a:buFont typeface="Arial" charset="0"/>
              <a:buNone/>
            </a:pPr>
            <a:r>
              <a:rPr lang="zh-TW" altLang="en-US" sz="40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四、同事</a:t>
            </a:r>
          </a:p>
          <a:p>
            <a:pPr marL="358775" indent="-358775"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同事</a:t>
            </a:r>
            <a:r>
              <a:rPr lang="zh-TW" altLang="en-US" sz="3600" smtClean="0">
                <a:ea typeface="標楷體" pitchFamily="65" charset="-120"/>
              </a:rPr>
              <a:t>就是與眾生一同行事，所謂「言教不如身教」，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同事就是一種身教</a:t>
            </a:r>
            <a:r>
              <a:rPr lang="zh-TW" altLang="en-US" sz="3600" smtClean="0">
                <a:ea typeface="標楷體" pitchFamily="65" charset="-120"/>
              </a:rPr>
              <a:t>。</a:t>
            </a:r>
          </a:p>
          <a:p>
            <a:pPr marL="358775" indent="-358775"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具體地說，就是教育者本身不能光說不練，只是做個教育過程的局外人。</a:t>
            </a:r>
          </a:p>
          <a:p>
            <a:pPr marL="358775" indent="-358775"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換言之，為人師者必須同學生一起參與到教學活動裡面，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將整個身心融入到教學情境裡面</a:t>
            </a:r>
            <a:r>
              <a:rPr lang="zh-TW" altLang="en-US" sz="3600" smtClean="0">
                <a:ea typeface="標楷體" pitchFamily="65" charset="-120"/>
              </a:rPr>
              <a:t>，身體力行作學生的模範與表率，才能夠對學生產生攝受力，這就叫做「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同事</a:t>
            </a:r>
            <a:r>
              <a:rPr lang="zh-TW" altLang="en-US" sz="3600" smtClean="0">
                <a:ea typeface="標楷體" pitchFamily="65" charset="-120"/>
              </a:rPr>
              <a:t>」。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/>
          </p:cNvSpPr>
          <p:nvPr>
            <p:ph type="body" idx="4294967295"/>
          </p:nvPr>
        </p:nvSpPr>
        <p:spPr>
          <a:xfrm>
            <a:off x="611188" y="620713"/>
            <a:ext cx="7921625" cy="5184775"/>
          </a:xfrm>
        </p:spPr>
        <p:txBody>
          <a:bodyPr/>
          <a:lstStyle/>
          <a:p>
            <a:pPr>
              <a:lnSpc>
                <a:spcPct val="95000"/>
              </a:lnSpc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同樣的道理也可應用在家庭教育之中，父母必須以身作則，子女才會真正受教。</a:t>
            </a:r>
          </a:p>
          <a:p>
            <a:pPr>
              <a:lnSpc>
                <a:spcPct val="95000"/>
              </a:lnSpc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譬如有些父母親自己從來不讀書，或沒有閱讀的習慣，卻嚴厲要求子女用功讀書，則攝受力不足；或者父母親本身有賭博、吸煙、吃檳榔等不良嗜好，卻要求子女戒絕此等惡習，恐怕很難有效果。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/>
          </p:cNvSpPr>
          <p:nvPr>
            <p:ph type="body" idx="1"/>
          </p:nvPr>
        </p:nvSpPr>
        <p:spPr>
          <a:xfrm>
            <a:off x="539750" y="981075"/>
            <a:ext cx="7993063" cy="4535488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法施</a:t>
            </a:r>
            <a:r>
              <a:rPr lang="zh-TW" altLang="en-US" sz="3600" smtClean="0">
                <a:ea typeface="標楷體" pitchFamily="65" charset="-120"/>
              </a:rPr>
              <a:t>與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無畏施</a:t>
            </a:r>
            <a:r>
              <a:rPr lang="zh-TW" altLang="en-US" sz="3600" smtClean="0">
                <a:ea typeface="標楷體" pitchFamily="65" charset="-120"/>
              </a:rPr>
              <a:t>需用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愛語</a:t>
            </a:r>
            <a:r>
              <a:rPr lang="zh-TW" altLang="en-US" sz="3600" smtClean="0">
                <a:ea typeface="標楷體" pitchFamily="65" charset="-120"/>
              </a:rPr>
              <a:t>的方式來實踐，以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同事</a:t>
            </a:r>
            <a:r>
              <a:rPr lang="zh-TW" altLang="en-US" sz="3600" smtClean="0">
                <a:ea typeface="標楷體" pitchFamily="65" charset="-120"/>
              </a:rPr>
              <a:t>的精神才能達到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利行</a:t>
            </a:r>
            <a:r>
              <a:rPr lang="zh-TW" altLang="en-US" sz="3600" smtClean="0">
                <a:ea typeface="標楷體" pitchFamily="65" charset="-120"/>
              </a:rPr>
              <a:t>的目標，因此四攝法並非四個彼此獨立的法門，而是互為表裡的，必須交互運用，才能發揮整體的教化力量與功效。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/>
          </p:cNvSpPr>
          <p:nvPr>
            <p:ph type="body" idx="1"/>
          </p:nvPr>
        </p:nvSpPr>
        <p:spPr>
          <a:xfrm>
            <a:off x="304800" y="476250"/>
            <a:ext cx="8534400" cy="576103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zh-TW" altLang="en-US" sz="44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結語</a:t>
            </a:r>
          </a:p>
          <a:p>
            <a:pPr>
              <a:buFont typeface="Arial" charset="0"/>
              <a:buNone/>
            </a:pPr>
            <a:endParaRPr lang="zh-TW" altLang="en-US" sz="1200" smtClean="0">
              <a:ea typeface="標楷體" pitchFamily="65" charset="-120"/>
            </a:endParaRPr>
          </a:p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教育與輔導工作就如同菩薩普度眾生一般，是任重道遠，而不易立即見到成效的，因此菩薩的發心不但是無量無邊，而且要久遠久遠。</a:t>
            </a:r>
          </a:p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菩薩者，菩提薩埵</a:t>
            </a:r>
            <a:r>
              <a:rPr lang="en-US" altLang="zh-TW" sz="3600" smtClean="0">
                <a:ea typeface="標楷體" pitchFamily="65" charset="-120"/>
              </a:rPr>
              <a:t>(Bodhisattva)</a:t>
            </a:r>
            <a:r>
              <a:rPr lang="zh-TW" altLang="en-US" sz="3600" smtClean="0">
                <a:ea typeface="標楷體" pitchFamily="65" charset="-120"/>
              </a:rPr>
              <a:t>之略稱，意譯為「覺有情」，即是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自覺覺他</a:t>
            </a:r>
            <a:r>
              <a:rPr lang="zh-TW" altLang="en-US" sz="3600" smtClean="0">
                <a:ea typeface="標楷體" pitchFamily="65" charset="-120"/>
              </a:rPr>
              <a:t>、教化眾生之意也。眾生界無盡，故其教化也無盡，其慈心悲願也無量無邊。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/>
          </p:cNvSpPr>
          <p:nvPr>
            <p:ph type="ctrTitle"/>
          </p:nvPr>
        </p:nvSpPr>
        <p:spPr>
          <a:xfrm>
            <a:off x="107950" y="1557338"/>
            <a:ext cx="8964613" cy="3024187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zh-TW" altLang="en-US" sz="72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案例</a:t>
            </a:r>
            <a:r>
              <a:rPr lang="zh-TW" altLang="en-US" sz="7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/>
            </a:r>
            <a:br>
              <a:rPr lang="zh-TW" altLang="en-US" sz="7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</a:br>
            <a:r>
              <a:rPr lang="en-US" altLang="zh-TW" sz="72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《</a:t>
            </a:r>
            <a:r>
              <a:rPr lang="zh-TW" altLang="en-US" sz="72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了凡四訓</a:t>
            </a:r>
            <a:r>
              <a:rPr lang="en-US" altLang="zh-TW" sz="72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》</a:t>
            </a:r>
            <a:r>
              <a:rPr lang="zh-TW" altLang="en-US" sz="72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的啟示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/>
          </p:cNvSpPr>
          <p:nvPr>
            <p:ph type="body" idx="1"/>
          </p:nvPr>
        </p:nvSpPr>
        <p:spPr>
          <a:xfrm>
            <a:off x="611188" y="620713"/>
            <a:ext cx="7993062" cy="5688012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大乘佛教之精神就在於</a:t>
            </a:r>
            <a:r>
              <a:rPr lang="zh-TW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菩薩道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自覺覺他</a:t>
            </a:r>
            <a:r>
              <a:rPr lang="zh-TW" altLang="en-US" sz="3600" smtClean="0">
                <a:ea typeface="標楷體" pitchFamily="65" charset="-120"/>
              </a:rPr>
              <a:t>的積極行願與實踐，非但不是悲觀，而是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實觀</a:t>
            </a:r>
            <a:r>
              <a:rPr lang="en-US" altLang="zh-TW" sz="3600" smtClean="0">
                <a:ea typeface="標楷體" pitchFamily="65" charset="-120"/>
                <a:cs typeface="Times New Roman" pitchFamily="18" charset="0"/>
              </a:rPr>
              <a:t>—</a:t>
            </a:r>
            <a:r>
              <a:rPr lang="zh-TW" altLang="en-US" sz="3600" smtClean="0">
                <a:ea typeface="標楷體" pitchFamily="65" charset="-120"/>
              </a:rPr>
              <a:t>以如實智慧，觀照諸法實相；非但不是消極，而是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勇猛精進</a:t>
            </a:r>
            <a:r>
              <a:rPr lang="en-US" altLang="zh-TW" sz="3600" smtClean="0">
                <a:ea typeface="標楷體" pitchFamily="65" charset="-120"/>
              </a:rPr>
              <a:t>—</a:t>
            </a:r>
            <a:r>
              <a:rPr lang="zh-TW" altLang="en-US" sz="3600" smtClean="0">
                <a:ea typeface="標楷體" pitchFamily="65" charset="-120"/>
              </a:rPr>
              <a:t>以般若空慧，正勤修持，解脫無盡的煩惱；非但不是厭世，而是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入世</a:t>
            </a:r>
            <a:r>
              <a:rPr lang="en-US" altLang="zh-TW" sz="3600" smtClean="0">
                <a:ea typeface="標楷體" pitchFamily="65" charset="-120"/>
              </a:rPr>
              <a:t>—</a:t>
            </a:r>
            <a:r>
              <a:rPr lang="zh-TW" altLang="en-US" sz="3600" smtClean="0">
                <a:ea typeface="標楷體" pitchFamily="65" charset="-120"/>
              </a:rPr>
              <a:t>以慈悲大願，攝受無邊的眾生，如觀世音菩薩之尋聲救苦，普賢菩薩之無盡行願，與地藏王菩薩之入地獄精神，普渡無盡的眾生。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/>
          </p:cNvSpPr>
          <p:nvPr>
            <p:ph type="body" idx="4294967295"/>
          </p:nvPr>
        </p:nvSpPr>
        <p:spPr>
          <a:xfrm>
            <a:off x="682625" y="692150"/>
            <a:ext cx="7921625" cy="4824413"/>
          </a:xfrm>
        </p:spPr>
        <p:txBody>
          <a:bodyPr/>
          <a:lstStyle/>
          <a:p>
            <a:pPr marL="358775" indent="-358775"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菩薩道的另一偉大精神是在於，不求一己的自在解脫，而是普願法界所有眾生同證菩提的圓滿無礙境界。</a:t>
            </a:r>
          </a:p>
          <a:p>
            <a:pPr marL="358775" indent="-358775"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若是只有少數的個人解脫，而多數眾生仍舊沉淪苦海，則個人解脫的意義則有缺憾而無法彰顯。因此，大乘菩薩道圓滿的涅槃境界，不是自求了生脫死，而是法界有情同圓種智。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/>
          </p:cNvSpPr>
          <p:nvPr>
            <p:ph type="body" idx="1"/>
          </p:nvPr>
        </p:nvSpPr>
        <p:spPr>
          <a:xfrm>
            <a:off x="539750" y="836613"/>
            <a:ext cx="7920038" cy="4897437"/>
          </a:xfrm>
        </p:spPr>
        <p:txBody>
          <a:bodyPr/>
          <a:lstStyle/>
          <a:p>
            <a:pPr marL="358775" indent="-358775">
              <a:buSzPct val="75000"/>
              <a:buFont typeface="Wingdings" pitchFamily="2" charset="2"/>
              <a:buChar char="l"/>
            </a:pPr>
            <a:r>
              <a:rPr lang="en-US" altLang="zh-TW" sz="3600" smtClean="0">
                <a:ea typeface="標楷體" pitchFamily="65" charset="-120"/>
              </a:rPr>
              <a:t>《</a:t>
            </a:r>
            <a:r>
              <a:rPr lang="zh-TW" altLang="en-US" sz="3600" smtClean="0">
                <a:ea typeface="標楷體" pitchFamily="65" charset="-120"/>
              </a:rPr>
              <a:t>法華經</a:t>
            </a:r>
            <a:r>
              <a:rPr lang="en-US" altLang="zh-TW" sz="3600" smtClean="0">
                <a:ea typeface="標楷體" pitchFamily="65" charset="-120"/>
              </a:rPr>
              <a:t>》</a:t>
            </a:r>
            <a:r>
              <a:rPr lang="zh-TW" altLang="en-US" sz="3600" smtClean="0">
                <a:ea typeface="標楷體" pitchFamily="65" charset="-120"/>
              </a:rPr>
              <a:t>云：「是法住法位，世間相常住」，</a:t>
            </a:r>
            <a:r>
              <a:rPr lang="en-US" altLang="zh-TW" sz="3600" smtClean="0">
                <a:ea typeface="標楷體" pitchFamily="65" charset="-120"/>
              </a:rPr>
              <a:t>《</a:t>
            </a:r>
            <a:r>
              <a:rPr lang="zh-TW" altLang="en-US" sz="3600" smtClean="0">
                <a:ea typeface="標楷體" pitchFamily="65" charset="-120"/>
              </a:rPr>
              <a:t>菩賢行願品</a:t>
            </a:r>
            <a:r>
              <a:rPr lang="en-US" altLang="zh-TW" sz="3600" smtClean="0">
                <a:ea typeface="標楷體" pitchFamily="65" charset="-120"/>
              </a:rPr>
              <a:t>》</a:t>
            </a:r>
            <a:r>
              <a:rPr lang="zh-TW" altLang="en-US" sz="3600" smtClean="0">
                <a:ea typeface="標楷體" pitchFamily="65" charset="-120"/>
              </a:rPr>
              <a:t>也說生死流轉的眾生界是無盡的。</a:t>
            </a:r>
          </a:p>
          <a:p>
            <a:pPr marL="358775" indent="-358775"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唯其世間的苦難無盡，才彰顯出觀世音菩薩尋聲救苦的大慈大悲，以及普賢菩薩忍辱負重的無邊大願之可貴。</a:t>
            </a:r>
          </a:p>
          <a:p>
            <a:pPr marL="358775" indent="-358775"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唯其世間的不圓滿，所以才更需要圓滿的菩薩行願。</a:t>
            </a:r>
            <a:endParaRPr lang="zh-TW" altLang="en-US" sz="3600" smtClean="0">
              <a:ea typeface="標楷體" pitchFamily="65" charset="-12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/>
          </p:cNvSpPr>
          <p:nvPr>
            <p:ph type="body" idx="1"/>
          </p:nvPr>
        </p:nvSpPr>
        <p:spPr>
          <a:xfrm>
            <a:off x="468313" y="981075"/>
            <a:ext cx="7991475" cy="4248150"/>
          </a:xfrm>
        </p:spPr>
        <p:txBody>
          <a:bodyPr/>
          <a:lstStyle/>
          <a:p>
            <a:pPr marL="358775" indent="-358775">
              <a:buSzPct val="75000"/>
              <a:buFont typeface="Wingdings" pitchFamily="2" charset="2"/>
              <a:buChar char="l"/>
            </a:pPr>
            <a:r>
              <a:rPr lang="zh-TW" altLang="en-US" sz="3600" smtClean="0">
                <a:ea typeface="標楷體" pitchFamily="65" charset="-120"/>
              </a:rPr>
              <a:t>現代教育者身負改造社會與淨化心靈之重責大任，極需借助菩薩道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自覺覺他</a:t>
            </a:r>
            <a:r>
              <a:rPr lang="zh-TW" altLang="en-US" sz="3600" smtClean="0">
                <a:ea typeface="標楷體" pitchFamily="65" charset="-120"/>
              </a:rPr>
              <a:t>之教化理念以為導航，並以菩薩道之方法、精神與精髓充實其內涵，以期安和樂利之人間淨土能實現於世，願以此與天下從事教育與輔導工作者共勉。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083EB47-4E74-4469-91D4-84ADEAED87F3}" type="slidenum">
              <a:rPr kumimoji="0" lang="zh-TW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54</a:t>
            </a:fld>
            <a:endParaRPr kumimoji="0" lang="zh-TW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111618" name="Picture 4" descr="C:\Users\user\Desktop\文教館簡報\圖庫\未命名 -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3573463"/>
            <a:ext cx="4710113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558800" y="1484313"/>
            <a:ext cx="8135938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kumimoji="0" lang="zh-TW" altLang="zh-TW" sz="72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三</a:t>
            </a:r>
            <a:r>
              <a:rPr kumimoji="0" lang="zh-TW" altLang="en-US" sz="72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學：修證的次第</a:t>
            </a:r>
          </a:p>
        </p:txBody>
      </p:sp>
      <p:sp>
        <p:nvSpPr>
          <p:cNvPr id="7" name="投影片編號版面配置區 6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5280446-8109-45BD-B57E-8C16AB2C5BF6}" type="slidenum">
              <a:rPr kumimoji="0" lang="zh-TW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54</a:t>
            </a:fld>
            <a:endParaRPr kumimoji="0" lang="zh-TW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8313" y="692150"/>
            <a:ext cx="8208962" cy="56165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076325" indent="-1076325">
              <a:lnSpc>
                <a:spcPct val="90000"/>
              </a:lnSpc>
              <a:buFont typeface="Wingdings" pitchFamily="2" charset="2"/>
              <a:buNone/>
              <a:defRPr/>
            </a:pPr>
            <a:r>
              <a:rPr kumimoji="0" lang="zh-TW" altLang="en-US" sz="3400">
                <a:solidFill>
                  <a:srgbClr val="364AD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戒</a:t>
            </a:r>
            <a:r>
              <a:rPr kumimoji="0" lang="zh-TW" altLang="en-US" sz="3400">
                <a:latin typeface="Calibri" pitchFamily="34" charset="0"/>
                <a:ea typeface="標楷體" pitchFamily="65" charset="-120"/>
              </a:rPr>
              <a:t> ─ 自我提升的基本功夫，</a:t>
            </a:r>
            <a:r>
              <a:rPr kumimoji="0" lang="zh-TW" altLang="en-US" sz="3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維護六根不受污染</a:t>
            </a:r>
            <a:r>
              <a:rPr kumimoji="0" lang="zh-TW" altLang="en-US" sz="3400">
                <a:latin typeface="Calibri" pitchFamily="34" charset="0"/>
                <a:ea typeface="標楷體" pitchFamily="65" charset="-120"/>
              </a:rPr>
              <a:t>，不侵犯他人，慈悲一切眾生，能使身心輕安，且能控制情緒，扭轉習氣，令煩惱不易起現行。</a:t>
            </a:r>
          </a:p>
          <a:p>
            <a:pPr marL="1076325" indent="-1076325">
              <a:buFont typeface="Wingdings" pitchFamily="2" charset="2"/>
              <a:buNone/>
              <a:defRPr/>
            </a:pPr>
            <a:r>
              <a:rPr kumimoji="0" lang="zh-TW" altLang="en-US" sz="3400">
                <a:solidFill>
                  <a:srgbClr val="364AD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定</a:t>
            </a:r>
            <a:r>
              <a:rPr kumimoji="0" lang="zh-TW" altLang="en-US" sz="3400">
                <a:solidFill>
                  <a:srgbClr val="364ADE"/>
                </a:solidFill>
                <a:latin typeface="Calibri" pitchFamily="34" charset="0"/>
                <a:ea typeface="標楷體" pitchFamily="65" charset="-120"/>
              </a:rPr>
              <a:t> </a:t>
            </a:r>
            <a:r>
              <a:rPr kumimoji="0" lang="zh-TW" altLang="en-US" sz="3400">
                <a:latin typeface="Calibri" pitchFamily="34" charset="0"/>
                <a:ea typeface="標楷體" pitchFamily="65" charset="-120"/>
              </a:rPr>
              <a:t>─ 修心之禪定功夫，降服妄想與焦慮；</a:t>
            </a:r>
            <a:r>
              <a:rPr kumimoji="0" lang="zh-TW" altLang="en-US" sz="3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收攝身心</a:t>
            </a:r>
            <a:r>
              <a:rPr kumimoji="0" lang="zh-TW" altLang="en-US" sz="3400">
                <a:latin typeface="Calibri" pitchFamily="34" charset="0"/>
                <a:ea typeface="標楷體" pitchFamily="65" charset="-120"/>
              </a:rPr>
              <a:t>，對治散亂與懈怠；</a:t>
            </a:r>
            <a:r>
              <a:rPr kumimoji="0" lang="zh-TW" altLang="en-US" sz="3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令心念能止於一境，身心自主</a:t>
            </a:r>
            <a:r>
              <a:rPr kumimoji="0" lang="zh-TW" altLang="en-US" sz="3400">
                <a:latin typeface="Calibri" pitchFamily="34" charset="0"/>
                <a:ea typeface="標楷體" pitchFamily="65" charset="-120"/>
              </a:rPr>
              <a:t>。內聚心力，能止息煩惱。</a:t>
            </a:r>
          </a:p>
          <a:p>
            <a:pPr marL="1076325" indent="-1076325">
              <a:buFont typeface="Wingdings" pitchFamily="2" charset="2"/>
              <a:buNone/>
              <a:defRPr/>
            </a:pPr>
            <a:r>
              <a:rPr kumimoji="0" lang="zh-TW" altLang="en-US" sz="3400">
                <a:solidFill>
                  <a:srgbClr val="364AD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慧</a:t>
            </a:r>
            <a:r>
              <a:rPr kumimoji="0" lang="zh-TW" altLang="en-US" sz="3400">
                <a:latin typeface="Calibri" pitchFamily="34" charset="0"/>
                <a:ea typeface="標楷體" pitchFamily="65" charset="-120"/>
              </a:rPr>
              <a:t> ─ 修慧之思維功夫，能</a:t>
            </a:r>
            <a:r>
              <a:rPr kumimoji="0" lang="zh-TW" altLang="en-US" sz="3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觀照自心</a:t>
            </a:r>
            <a:r>
              <a:rPr kumimoji="0" lang="zh-TW" altLang="en-US" sz="3400">
                <a:latin typeface="Calibri" pitchFamily="34" charset="0"/>
                <a:ea typeface="標楷體" pitchFamily="65" charset="-120"/>
              </a:rPr>
              <a:t>，開發智慧，通達因果，抉擇真妄，身心自在解脫。</a:t>
            </a:r>
            <a:r>
              <a:rPr kumimoji="0" lang="zh-TW" altLang="en-US" sz="34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運用觀力</a:t>
            </a:r>
            <a:r>
              <a:rPr kumimoji="0" lang="zh-TW" altLang="en-US" sz="3400">
                <a:latin typeface="Calibri" pitchFamily="34" charset="0"/>
                <a:ea typeface="標楷體" pitchFamily="65" charset="-120"/>
              </a:rPr>
              <a:t>，能勘破煩惱。</a:t>
            </a:r>
          </a:p>
        </p:txBody>
      </p:sp>
      <p:sp>
        <p:nvSpPr>
          <p:cNvPr id="4" name="投影片編號版面配置區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F15CB6C-2BDC-46D7-88F6-48610C29ABC2}" type="slidenum">
              <a:rPr kumimoji="0" lang="zh-TW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55</a:t>
            </a:fld>
            <a:endParaRPr kumimoji="0" lang="zh-TW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3C01855-521F-4FA0-9741-34D010C4063F}" type="slidenum">
              <a:rPr kumimoji="0" lang="zh-TW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56</a:t>
            </a:fld>
            <a:endParaRPr kumimoji="0" lang="zh-TW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113666" name="Picture 4" descr="C:\Users\user\Desktop\文教館簡報\圖庫\未命名 -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3573463"/>
            <a:ext cx="4710113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558800" y="1484313"/>
            <a:ext cx="8135938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kumimoji="0" lang="zh-TW" altLang="en-US" sz="7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三慧：智慧的層次</a:t>
            </a:r>
          </a:p>
        </p:txBody>
      </p:sp>
      <p:sp>
        <p:nvSpPr>
          <p:cNvPr id="7" name="投影片編號版面配置區 6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7355AAA-9CD8-430F-8B47-F026051FC219}" type="slidenum">
              <a:rPr kumimoji="0" lang="zh-TW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56</a:t>
            </a:fld>
            <a:endParaRPr kumimoji="0" lang="zh-TW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288" y="476250"/>
            <a:ext cx="8242300" cy="5834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kumimoji="0" lang="zh-TW" altLang="zh-TW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三慧：智慧的</a:t>
            </a:r>
            <a:r>
              <a:rPr kumimoji="0" lang="zh-TW" altLang="en-US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進階</a:t>
            </a:r>
            <a:r>
              <a:rPr kumimoji="0" lang="zh-TW" altLang="zh-TW" sz="36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層次</a:t>
            </a:r>
            <a:endParaRPr kumimoji="0" lang="zh-TW" altLang="en-US" sz="36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標楷體" pitchFamily="65" charset="-12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kumimoji="0" lang="zh-TW" altLang="zh-TW" sz="1200">
              <a:latin typeface="Calibri" pitchFamily="34" charset="0"/>
              <a:ea typeface="標楷體" pitchFamily="65" charset="-12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kumimoji="0" lang="zh-TW" altLang="zh-TW" sz="3600">
                <a:solidFill>
                  <a:srgbClr val="364AD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聞</a:t>
            </a:r>
            <a:r>
              <a:rPr kumimoji="0" lang="zh-TW" altLang="zh-TW" sz="3600">
                <a:latin typeface="Calibri" pitchFamily="34" charset="0"/>
                <a:ea typeface="標楷體" pitchFamily="65" charset="-120"/>
              </a:rPr>
              <a:t>所成慧 ─ </a:t>
            </a:r>
            <a:r>
              <a:rPr kumimoji="0" lang="zh-TW" altLang="zh-TW" sz="36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前五根</a:t>
            </a:r>
            <a:r>
              <a:rPr kumimoji="0" lang="zh-TW" altLang="zh-TW" sz="3600">
                <a:latin typeface="Calibri" pitchFamily="34" charset="0"/>
                <a:ea typeface="標楷體" pitchFamily="65" charset="-120"/>
              </a:rPr>
              <a:t> ─ </a:t>
            </a:r>
            <a:r>
              <a:rPr kumimoji="0" lang="zh-TW" altLang="zh-TW" sz="36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見聞</a:t>
            </a:r>
            <a:r>
              <a:rPr kumimoji="0" lang="zh-TW" altLang="zh-TW" sz="3600">
                <a:latin typeface="Calibri" pitchFamily="34" charset="0"/>
                <a:ea typeface="標楷體" pitchFamily="65" charset="-120"/>
              </a:rPr>
              <a:t> → </a:t>
            </a:r>
            <a:r>
              <a:rPr kumimoji="0" lang="zh-TW" altLang="en-US" sz="36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增長</a:t>
            </a:r>
            <a:r>
              <a:rPr kumimoji="0" lang="zh-TW" altLang="zh-TW" sz="3600">
                <a:latin typeface="Calibri" pitchFamily="34" charset="0"/>
                <a:ea typeface="標楷體" pitchFamily="65" charset="-120"/>
              </a:rPr>
              <a:t>知識</a:t>
            </a:r>
            <a:endParaRPr kumimoji="0" lang="zh-TW" altLang="en-US" sz="3600">
              <a:latin typeface="Calibri" pitchFamily="34" charset="0"/>
              <a:ea typeface="標楷體" pitchFamily="65" charset="-12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kumimoji="0" lang="zh-TW" altLang="en-US" sz="3600">
                <a:latin typeface="Times New Roman" pitchFamily="18" charset="0"/>
                <a:ea typeface="標楷體" pitchFamily="65" charset="-120"/>
              </a:rPr>
              <a:t>           </a:t>
            </a:r>
            <a:r>
              <a:rPr kumimoji="0" lang="en-US" altLang="zh-TW" sz="32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(</a:t>
            </a:r>
            <a:r>
              <a:rPr kumimoji="0" lang="zh-TW" altLang="en-US" sz="32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眼、耳、鼻、舌、身</a:t>
            </a:r>
            <a:r>
              <a:rPr kumimoji="0" lang="en-US" altLang="zh-TW" sz="32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kumimoji="0" lang="en-US" altLang="zh-TW" sz="1200">
              <a:latin typeface="Calibri" pitchFamily="34" charset="0"/>
              <a:ea typeface="標楷體" pitchFamily="65" charset="-12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kumimoji="0" lang="zh-TW" altLang="en-US" sz="3600">
                <a:solidFill>
                  <a:srgbClr val="364AD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思</a:t>
            </a:r>
            <a:r>
              <a:rPr kumimoji="0" lang="zh-TW" altLang="en-US" sz="3600">
                <a:latin typeface="Calibri" pitchFamily="34" charset="0"/>
                <a:ea typeface="標楷體" pitchFamily="65" charset="-120"/>
              </a:rPr>
              <a:t>所成慧  ─  </a:t>
            </a:r>
            <a:r>
              <a:rPr kumimoji="0" lang="zh-TW" altLang="en-US" sz="36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意根</a:t>
            </a:r>
            <a:r>
              <a:rPr kumimoji="0" lang="zh-TW" altLang="en-US" sz="3600">
                <a:solidFill>
                  <a:schemeClr val="folHlink"/>
                </a:solidFill>
                <a:latin typeface="Calibri" pitchFamily="34" charset="0"/>
                <a:ea typeface="標楷體" pitchFamily="65" charset="-120"/>
              </a:rPr>
              <a:t> </a:t>
            </a:r>
            <a:r>
              <a:rPr kumimoji="0" lang="zh-TW" altLang="en-US" sz="3600">
                <a:latin typeface="Calibri" pitchFamily="34" charset="0"/>
                <a:ea typeface="標楷體" pitchFamily="65" charset="-120"/>
              </a:rPr>
              <a:t> ─  </a:t>
            </a:r>
            <a:r>
              <a:rPr kumimoji="0" lang="zh-TW" altLang="en-US" sz="36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思惟</a:t>
            </a:r>
            <a:r>
              <a:rPr kumimoji="0" lang="zh-TW" altLang="en-US" sz="3600">
                <a:latin typeface="Calibri" pitchFamily="34" charset="0"/>
                <a:ea typeface="標楷體" pitchFamily="65" charset="-120"/>
              </a:rPr>
              <a:t> → </a:t>
            </a:r>
            <a:r>
              <a:rPr kumimoji="0" lang="zh-TW" altLang="en-US" sz="36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理解</a:t>
            </a:r>
            <a:r>
              <a:rPr kumimoji="0" lang="zh-TW" altLang="en-US" sz="3600">
                <a:latin typeface="Calibri" pitchFamily="34" charset="0"/>
                <a:ea typeface="標楷體" pitchFamily="65" charset="-120"/>
              </a:rPr>
              <a:t>意義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kumimoji="0" lang="zh-TW" altLang="en-US" sz="3600">
                <a:latin typeface="Calibri" pitchFamily="34" charset="0"/>
                <a:ea typeface="標楷體" pitchFamily="65" charset="-120"/>
              </a:rPr>
              <a:t>  </a:t>
            </a:r>
            <a:r>
              <a:rPr kumimoji="0" lang="zh-TW" altLang="en-US" sz="3600">
                <a:latin typeface="Times New Roman" pitchFamily="18" charset="0"/>
                <a:ea typeface="標楷體" pitchFamily="65" charset="-120"/>
              </a:rPr>
              <a:t>                </a:t>
            </a:r>
            <a:r>
              <a:rPr kumimoji="0" lang="en-US" altLang="zh-TW" sz="32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(</a:t>
            </a:r>
            <a:r>
              <a:rPr kumimoji="0" lang="zh-TW" altLang="en-US" sz="32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心、意、識</a:t>
            </a:r>
            <a:r>
              <a:rPr kumimoji="0" lang="en-US" altLang="zh-TW" sz="32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kumimoji="0" lang="zh-TW" altLang="en-US" sz="3600">
                <a:solidFill>
                  <a:srgbClr val="364AD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修</a:t>
            </a:r>
            <a:r>
              <a:rPr kumimoji="0" lang="zh-TW" altLang="en-US" sz="3600">
                <a:latin typeface="Calibri" pitchFamily="34" charset="0"/>
                <a:ea typeface="標楷體" pitchFamily="65" charset="-120"/>
              </a:rPr>
              <a:t>所成慧  ─  </a:t>
            </a:r>
            <a:r>
              <a:rPr kumimoji="0" lang="zh-TW" altLang="en-US" sz="3600" u="sng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三業</a:t>
            </a:r>
            <a:r>
              <a:rPr kumimoji="0" lang="zh-TW" altLang="en-US" sz="3600">
                <a:solidFill>
                  <a:schemeClr val="folHlink"/>
                </a:solidFill>
                <a:latin typeface="Calibri" pitchFamily="34" charset="0"/>
                <a:ea typeface="標楷體" pitchFamily="65" charset="-120"/>
              </a:rPr>
              <a:t> </a:t>
            </a:r>
            <a:r>
              <a:rPr kumimoji="0" lang="zh-TW" altLang="en-US" sz="3600">
                <a:latin typeface="Calibri" pitchFamily="34" charset="0"/>
                <a:ea typeface="標楷體" pitchFamily="65" charset="-120"/>
              </a:rPr>
              <a:t> ─  </a:t>
            </a:r>
            <a:r>
              <a:rPr kumimoji="0" lang="zh-TW" altLang="en-US" sz="36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實踐</a:t>
            </a:r>
            <a:r>
              <a:rPr kumimoji="0" lang="zh-TW" altLang="en-US" sz="3600">
                <a:latin typeface="Calibri" pitchFamily="34" charset="0"/>
                <a:ea typeface="標楷體" pitchFamily="65" charset="-120"/>
              </a:rPr>
              <a:t> →</a:t>
            </a:r>
            <a:r>
              <a:rPr kumimoji="0" lang="zh-TW" altLang="en-US" sz="36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了悟</a:t>
            </a:r>
            <a:r>
              <a:rPr kumimoji="0" lang="zh-TW" altLang="en-US" sz="3600">
                <a:latin typeface="Calibri" pitchFamily="34" charset="0"/>
                <a:ea typeface="標楷體" pitchFamily="65" charset="-120"/>
              </a:rPr>
              <a:t>實相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kumimoji="0" lang="zh-TW" altLang="en-US" sz="3600">
                <a:latin typeface="Calibri" pitchFamily="34" charset="0"/>
                <a:ea typeface="標楷體" pitchFamily="65" charset="-120"/>
              </a:rPr>
              <a:t>  </a:t>
            </a:r>
            <a:r>
              <a:rPr kumimoji="0" lang="zh-TW" altLang="en-US" sz="3600">
                <a:latin typeface="Times New Roman" pitchFamily="18" charset="0"/>
                <a:ea typeface="標楷體" pitchFamily="65" charset="-120"/>
              </a:rPr>
              <a:t>                </a:t>
            </a:r>
            <a:r>
              <a:rPr kumimoji="0" lang="en-US" altLang="zh-TW" sz="32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(</a:t>
            </a:r>
            <a:r>
              <a:rPr kumimoji="0" lang="zh-TW" altLang="en-US" sz="32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身、口、意</a:t>
            </a:r>
            <a:r>
              <a:rPr kumimoji="0" lang="en-US" altLang="zh-TW" sz="32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kumimoji="0" lang="en-US" altLang="zh-TW" sz="32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      </a:t>
            </a:r>
            <a:r>
              <a:rPr kumimoji="0" lang="en-US" altLang="zh-TW" sz="36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(</a:t>
            </a:r>
            <a:r>
              <a:rPr kumimoji="0" lang="zh-TW" altLang="en-US" sz="36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做好事、說好話、存好心</a:t>
            </a:r>
            <a:r>
              <a:rPr kumimoji="0" lang="en-US" altLang="zh-TW" sz="36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)</a:t>
            </a:r>
          </a:p>
        </p:txBody>
      </p:sp>
      <p:sp>
        <p:nvSpPr>
          <p:cNvPr id="4" name="投影片編號版面配置區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5CBADCD-362F-455A-B071-DD2F6FB910AC}" type="slidenum">
              <a:rPr kumimoji="0" lang="zh-TW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57</a:t>
            </a:fld>
            <a:endParaRPr kumimoji="0" lang="zh-TW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8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/>
            <a:fld id="{A5F88D7D-C660-4F90-93C0-9952BA6C78C1}" type="slidenum">
              <a:rPr kumimoji="0" lang="en-US" altLang="zh-TW" sz="1400">
                <a:latin typeface="Times New Roman" pitchFamily="18" charset="0"/>
              </a:rPr>
              <a:pPr algn="r"/>
              <a:t>58</a:t>
            </a:fld>
            <a:endParaRPr kumimoji="0" lang="en-US" altLang="zh-TW" sz="1400">
              <a:latin typeface="Times New Roman" pitchFamily="18" charset="0"/>
            </a:endParaRPr>
          </a:p>
        </p:txBody>
      </p:sp>
      <p:sp>
        <p:nvSpPr>
          <p:cNvPr id="115714" name="Rectangle 8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/>
            <a:fld id="{D64427DB-EDFE-4072-B189-7245FD582CC1}" type="slidenum">
              <a:rPr kumimoji="0" lang="en-US" altLang="zh-TW" sz="1400">
                <a:latin typeface="Times New Roman" pitchFamily="18" charset="0"/>
              </a:rPr>
              <a:pPr algn="r"/>
              <a:t>58</a:t>
            </a:fld>
            <a:endParaRPr kumimoji="0" lang="en-US" altLang="zh-TW" sz="1400">
              <a:latin typeface="Times New Roman" pitchFamily="18" charset="0"/>
            </a:endParaRPr>
          </a:p>
        </p:txBody>
      </p:sp>
      <p:sp>
        <p:nvSpPr>
          <p:cNvPr id="115715" name="投影片編號版面配置區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/>
            <a:fld id="{7C689912-3C15-4F1B-B1BE-8FA7D8468801}" type="slidenum">
              <a:rPr kumimoji="0" lang="en-US" altLang="zh-TW" sz="1400">
                <a:latin typeface="Times New Roman" pitchFamily="18" charset="0"/>
              </a:rPr>
              <a:pPr algn="r"/>
              <a:t>58</a:t>
            </a:fld>
            <a:endParaRPr kumimoji="0" lang="en-US" altLang="zh-TW" sz="1400">
              <a:latin typeface="Times New Roman" pitchFamily="18" charset="0"/>
            </a:endParaRPr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1187450" y="1606550"/>
            <a:ext cx="6769100" cy="4538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fontAlgn="b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zh-TW" altLang="en-US" sz="40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凡夫</a:t>
            </a:r>
            <a:r>
              <a:rPr lang="zh-TW" altLang="en-US" sz="4000">
                <a:latin typeface="Times New Roman" pitchFamily="18" charset="0"/>
                <a:ea typeface="標楷體" pitchFamily="65" charset="-120"/>
              </a:rPr>
              <a:t>：</a:t>
            </a:r>
            <a:r>
              <a:rPr lang="zh-TW" altLang="en-US" sz="40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貪生怕死</a:t>
            </a:r>
            <a:r>
              <a:rPr lang="zh-TW" altLang="en-US" sz="4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40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4000">
                <a:latin typeface="Times New Roman" pitchFamily="18" charset="0"/>
                <a:ea typeface="標楷體" pitchFamily="65" charset="-120"/>
              </a:rPr>
              <a:t>生死流轉</a:t>
            </a:r>
            <a:r>
              <a:rPr lang="en-US" altLang="zh-TW" sz="4000"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標楷體" pitchFamily="65" charset="-120"/>
            </a:endParaRPr>
          </a:p>
          <a:p>
            <a:pPr fontAlgn="b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n-US" altLang="zh-TW" sz="4000">
                <a:latin typeface="Times New Roman" pitchFamily="18" charset="0"/>
                <a:ea typeface="標楷體" pitchFamily="65" charset="-120"/>
              </a:rPr>
              <a:t>            </a:t>
            </a:r>
            <a:r>
              <a:rPr lang="zh-TW" altLang="en-US" sz="4000">
                <a:latin typeface="Times New Roman" pitchFamily="18" charset="0"/>
                <a:ea typeface="標楷體" pitchFamily="65" charset="-120"/>
              </a:rPr>
              <a:t>自尋煩惱 → </a:t>
            </a:r>
            <a:r>
              <a:rPr lang="zh-TW" altLang="en-US" sz="40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醉生夢死</a:t>
            </a:r>
          </a:p>
          <a:p>
            <a:pPr fontAlgn="b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lang="zh-TW" altLang="en-US" sz="1600">
              <a:latin typeface="Times New Roman" pitchFamily="18" charset="0"/>
              <a:ea typeface="標楷體" pitchFamily="65" charset="-120"/>
            </a:endParaRPr>
          </a:p>
          <a:p>
            <a:pPr fontAlgn="b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zh-TW" altLang="en-US" sz="40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羅漢</a:t>
            </a:r>
            <a:r>
              <a:rPr lang="zh-TW" altLang="en-US" sz="4000">
                <a:latin typeface="Times New Roman" pitchFamily="18" charset="0"/>
                <a:ea typeface="標楷體" pitchFamily="65" charset="-120"/>
              </a:rPr>
              <a:t>：</a:t>
            </a:r>
            <a:r>
              <a:rPr lang="zh-TW" altLang="en-US" sz="40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厭離生死</a:t>
            </a:r>
            <a:r>
              <a:rPr lang="zh-TW" altLang="en-US" sz="4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40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4000">
                <a:latin typeface="Times New Roman" pitchFamily="18" charset="0"/>
                <a:ea typeface="標楷體" pitchFamily="65" charset="-120"/>
              </a:rPr>
              <a:t>不受後有</a:t>
            </a:r>
            <a:r>
              <a:rPr lang="en-US" altLang="zh-TW" sz="4000"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fontAlgn="b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n-US" altLang="zh-TW" sz="4000">
                <a:latin typeface="Times New Roman" pitchFamily="18" charset="0"/>
                <a:ea typeface="標楷體" pitchFamily="65" charset="-120"/>
              </a:rPr>
              <a:t>            </a:t>
            </a:r>
            <a:r>
              <a:rPr lang="zh-TW" altLang="en-US" sz="4000">
                <a:latin typeface="Times New Roman" pitchFamily="18" charset="0"/>
                <a:ea typeface="標楷體" pitchFamily="65" charset="-120"/>
              </a:rPr>
              <a:t>斷除煩惱 → </a:t>
            </a:r>
            <a:r>
              <a:rPr lang="zh-TW" altLang="en-US" sz="40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了生脫死</a:t>
            </a:r>
          </a:p>
          <a:p>
            <a:pPr fontAlgn="b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lang="zh-TW" altLang="en-US" sz="16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標楷體" pitchFamily="65" charset="-120"/>
            </a:endParaRPr>
          </a:p>
          <a:p>
            <a:pPr fontAlgn="b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zh-TW" altLang="en-US" sz="40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菩薩</a:t>
            </a:r>
            <a:r>
              <a:rPr lang="zh-TW" altLang="en-US" sz="4000">
                <a:latin typeface="Times New Roman" pitchFamily="18" charset="0"/>
                <a:ea typeface="標楷體" pitchFamily="65" charset="-120"/>
              </a:rPr>
              <a:t>：</a:t>
            </a:r>
            <a:r>
              <a:rPr lang="zh-TW" altLang="en-US" sz="40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無畏生死</a:t>
            </a:r>
            <a:r>
              <a:rPr lang="zh-TW" altLang="en-US" sz="4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400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4000">
                <a:latin typeface="Times New Roman" pitchFamily="18" charset="0"/>
                <a:ea typeface="標楷體" pitchFamily="65" charset="-120"/>
              </a:rPr>
              <a:t>生死一如</a:t>
            </a:r>
            <a:r>
              <a:rPr lang="en-US" altLang="zh-TW" sz="4000"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標楷體" pitchFamily="65" charset="-120"/>
            </a:endParaRPr>
          </a:p>
          <a:p>
            <a:pPr fontAlgn="b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n-US" altLang="zh-TW" sz="4000">
                <a:latin typeface="Times New Roman" pitchFamily="18" charset="0"/>
                <a:ea typeface="標楷體" pitchFamily="65" charset="-120"/>
              </a:rPr>
              <a:t>            </a:t>
            </a:r>
            <a:r>
              <a:rPr lang="zh-TW" altLang="en-US" sz="4000">
                <a:latin typeface="Times New Roman" pitchFamily="18" charset="0"/>
                <a:ea typeface="標楷體" pitchFamily="65" charset="-120"/>
              </a:rPr>
              <a:t>慈悲大願 → </a:t>
            </a:r>
            <a:r>
              <a:rPr lang="zh-TW" altLang="en-US" sz="40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出生入死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76375" y="260350"/>
            <a:ext cx="6119813" cy="1081088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zh-TW" altLang="en-US" sz="4800" smtClean="0"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生死的超克與境界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8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8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8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8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8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0825" y="765175"/>
            <a:ext cx="8713788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kumimoji="0" lang="en-US" altLang="zh-TW" sz="72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Wingdings 2" pitchFamily="18" charset="2"/>
              </a:rPr>
              <a:t></a:t>
            </a:r>
            <a:r>
              <a:rPr kumimoji="0" lang="en-US" altLang="zh-TW" sz="72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Wingdings 2" pitchFamily="18" charset="2"/>
              </a:rPr>
              <a:t> </a:t>
            </a:r>
            <a:r>
              <a:rPr kumimoji="0" lang="zh-TW" altLang="en-US" sz="72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敬祝大家 </a:t>
            </a:r>
            <a:r>
              <a:rPr kumimoji="0" lang="zh-TW" altLang="en-US" sz="720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Wingdings 2" pitchFamily="18" charset="2"/>
              </a:rPr>
              <a:t></a:t>
            </a:r>
            <a:r>
              <a:rPr kumimoji="0" lang="zh-TW" altLang="en-US" sz="7200">
                <a:latin typeface="Calibri" pitchFamily="34" charset="0"/>
                <a:ea typeface="標楷體" pitchFamily="65" charset="-120"/>
              </a:rPr>
              <a:t/>
            </a:r>
            <a:br>
              <a:rPr kumimoji="0" lang="zh-TW" altLang="en-US" sz="7200">
                <a:latin typeface="Calibri" pitchFamily="34" charset="0"/>
                <a:ea typeface="標楷體" pitchFamily="65" charset="-120"/>
              </a:rPr>
            </a:br>
            <a:r>
              <a:rPr kumimoji="0" lang="zh-TW" altLang="en-US" sz="3600">
                <a:latin typeface="Calibri" pitchFamily="34" charset="0"/>
                <a:ea typeface="標楷體" pitchFamily="65" charset="-120"/>
              </a:rPr>
              <a:t/>
            </a:r>
            <a:br>
              <a:rPr kumimoji="0" lang="zh-TW" altLang="en-US" sz="3600">
                <a:latin typeface="Calibri" pitchFamily="34" charset="0"/>
                <a:ea typeface="標楷體" pitchFamily="65" charset="-120"/>
              </a:rPr>
            </a:br>
            <a:r>
              <a:rPr kumimoji="0" lang="zh-TW" altLang="en-US" sz="7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福慧雙修</a:t>
            </a:r>
            <a:r>
              <a:rPr kumimoji="0" lang="en-US" altLang="zh-TW" sz="7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‧</a:t>
            </a:r>
            <a:r>
              <a:rPr kumimoji="0" lang="zh-TW" altLang="en-US" sz="7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rPr>
              <a:t>身心自在</a:t>
            </a:r>
            <a:r>
              <a:rPr kumimoji="0" lang="zh-TW" altLang="en-US" sz="7200">
                <a:latin typeface="Calibri" pitchFamily="34" charset="0"/>
                <a:ea typeface="標楷體" pitchFamily="65" charset="-120"/>
              </a:rPr>
              <a:t> </a:t>
            </a:r>
            <a:br>
              <a:rPr kumimoji="0" lang="zh-TW" altLang="en-US" sz="7200">
                <a:latin typeface="Calibri" pitchFamily="34" charset="0"/>
                <a:ea typeface="標楷體" pitchFamily="65" charset="-120"/>
              </a:rPr>
            </a:br>
            <a:r>
              <a:rPr kumimoji="0" lang="zh-TW" altLang="en-US" sz="3600">
                <a:latin typeface="Calibri" pitchFamily="34" charset="0"/>
                <a:ea typeface="標楷體" pitchFamily="65" charset="-120"/>
              </a:rPr>
              <a:t/>
            </a:r>
            <a:br>
              <a:rPr kumimoji="0" lang="zh-TW" altLang="en-US" sz="3600">
                <a:latin typeface="Calibri" pitchFamily="34" charset="0"/>
                <a:ea typeface="標楷體" pitchFamily="65" charset="-120"/>
              </a:rPr>
            </a:br>
            <a:r>
              <a:rPr kumimoji="0" lang="zh-TW" altLang="en-US" sz="7200">
                <a:solidFill>
                  <a:srgbClr val="00A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Wingdings 2" pitchFamily="18" charset="2"/>
              </a:rPr>
              <a:t> </a:t>
            </a:r>
            <a:r>
              <a:rPr kumimoji="0" lang="zh-TW" altLang="en-US" sz="7200">
                <a:solidFill>
                  <a:srgbClr val="00A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標楷體" pitchFamily="65" charset="-120"/>
              </a:rPr>
              <a:t>謝謝聽講 </a:t>
            </a:r>
            <a:r>
              <a:rPr kumimoji="0" lang="zh-TW" altLang="en-US" sz="7200">
                <a:solidFill>
                  <a:srgbClr val="00A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Wingdings 2" pitchFamily="18" charset="2"/>
              </a:rPr>
              <a:t>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body" sz="half" idx="4294967295"/>
          </p:nvPr>
        </p:nvSpPr>
        <p:spPr>
          <a:xfrm>
            <a:off x="539750" y="620713"/>
            <a:ext cx="7993063" cy="5545137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慈雲寺遇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孔先生</a:t>
            </a:r>
            <a:r>
              <a:rPr lang="zh-TW" altLang="en-US" sz="3600" smtClean="0">
                <a:ea typeface="標楷體" pitchFamily="65" charset="-120"/>
              </a:rPr>
              <a:t>。</a:t>
            </a: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孔為余起數，縣考童生當十四名，府考七十一名，提學考第九名。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明年赴考，三處名數皆合。</a:t>
            </a: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復為卜終身休咎，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某年考第幾</a:t>
            </a:r>
            <a:r>
              <a:rPr lang="zh-TW" altLang="en-US" sz="3600" smtClean="0">
                <a:ea typeface="標楷體" pitchFamily="65" charset="-120"/>
              </a:rPr>
              <a:t>，某年當補廩，某年當貢。貢後某年當選四川一大尹。在任三年半，即宜告歸。</a:t>
            </a: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五十三歲，八月十四日丑時，當終於正寢，惜無子。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6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body" sz="half" idx="2"/>
          </p:nvPr>
        </p:nvSpPr>
        <p:spPr>
          <a:xfrm>
            <a:off x="611188" y="620713"/>
            <a:ext cx="7921625" cy="5329237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自此以後，凡遇考校，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其名數先後，皆不出孔公所懸定者。</a:t>
            </a: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獨算余食廩米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九十一石五斗</a:t>
            </a:r>
            <a:r>
              <a:rPr lang="zh-TW" altLang="en-US" sz="3600" smtClean="0">
                <a:ea typeface="標楷體" pitchFamily="65" charset="-120"/>
              </a:rPr>
              <a:t>當出貢，及食米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七十餘石</a:t>
            </a:r>
            <a:r>
              <a:rPr lang="zh-TW" altLang="en-US" sz="3600" smtClean="0">
                <a:ea typeface="標楷體" pitchFamily="65" charset="-120"/>
              </a:rPr>
              <a:t>，屠宗師即批准補貢，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余竊疑之</a:t>
            </a:r>
            <a:r>
              <a:rPr lang="zh-TW" altLang="en-US" sz="3600" smtClean="0">
                <a:ea typeface="標楷體" pitchFamily="65" charset="-120"/>
              </a:rPr>
              <a:t>。後果為署印楊公所駁。</a:t>
            </a: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直至丁卯年，殷秋溟宗師見余場中備卷，歎曰：「五策即五篇奏議也。豈可使博洽淹貫之儒，老於窗下乎！」遂依縣申文准貢。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/>
          </p:cNvSpPr>
          <p:nvPr>
            <p:ph type="body" idx="1"/>
          </p:nvPr>
        </p:nvSpPr>
        <p:spPr>
          <a:xfrm>
            <a:off x="468313" y="476250"/>
            <a:ext cx="8135937" cy="5689600"/>
          </a:xfrm>
        </p:spPr>
        <p:txBody>
          <a:bodyPr/>
          <a:lstStyle/>
          <a:p>
            <a:pPr>
              <a:spcBef>
                <a:spcPct val="0"/>
              </a:spcBef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連前食米計之，實九十一石五斗也。</a:t>
            </a:r>
            <a:r>
              <a:rPr lang="zh-TW" altLang="en-US" sz="3600" smtClean="0">
                <a:ea typeface="標楷體" pitchFamily="65" charset="-120"/>
              </a:rPr>
              <a:t>余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因此益信進退有命，遲速有時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，</a:t>
            </a:r>
            <a:r>
              <a:rPr lang="zh-TW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澹然無求矣。</a:t>
            </a:r>
          </a:p>
          <a:p>
            <a:pPr>
              <a:spcBef>
                <a:spcPct val="0"/>
              </a:spcBef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訪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雲谷會禪師</a:t>
            </a:r>
            <a:r>
              <a:rPr lang="zh-TW" altLang="en-US" sz="3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，</a:t>
            </a:r>
            <a:r>
              <a:rPr lang="zh-TW" altLang="en-US" sz="3600" smtClean="0">
                <a:ea typeface="標楷體" pitchFamily="65" charset="-120"/>
              </a:rPr>
              <a:t>於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棲霞山</a:t>
            </a:r>
            <a:r>
              <a:rPr lang="zh-TW" altLang="en-US" sz="3600" smtClean="0">
                <a:ea typeface="標楷體" pitchFamily="65" charset="-120"/>
              </a:rPr>
              <a:t>中，對坐一室，</a:t>
            </a:r>
            <a:r>
              <a:rPr lang="zh-TW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凡三晝夜不瞑目</a:t>
            </a:r>
            <a:r>
              <a:rPr lang="zh-TW" altLang="en-US" sz="3600" smtClean="0">
                <a:ea typeface="標楷體" pitchFamily="65" charset="-120"/>
              </a:rPr>
              <a:t>。</a:t>
            </a:r>
          </a:p>
          <a:p>
            <a:pPr>
              <a:spcBef>
                <a:spcPct val="0"/>
              </a:spcBef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雲谷曰：「人未能無心，終為陰陽所縛，安得無數！</a:t>
            </a:r>
            <a:r>
              <a:rPr lang="zh-TW" alt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但惟凡人有數；極善之人，數固拘他不定：極惡之人，數亦拘他不定。</a:t>
            </a:r>
            <a:r>
              <a:rPr lang="zh-TW" altLang="en-US" sz="3600" smtClean="0">
                <a:ea typeface="標楷體" pitchFamily="65" charset="-120"/>
              </a:rPr>
              <a:t>汝二十年來被他算定，不曾轉動一毫，豈非是凡夫！」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/>
          </p:cNvSpPr>
          <p:nvPr>
            <p:ph type="body" idx="1"/>
          </p:nvPr>
        </p:nvSpPr>
        <p:spPr>
          <a:xfrm>
            <a:off x="539750" y="549275"/>
            <a:ext cx="8015288" cy="5327650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問曰：「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然則數可逃乎？</a:t>
            </a:r>
            <a:r>
              <a:rPr lang="zh-TW" altLang="en-US" sz="3600" smtClean="0">
                <a:ea typeface="標楷體" pitchFamily="65" charset="-120"/>
              </a:rPr>
              <a:t>」</a:t>
            </a: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答曰：「命由我作，福自已求！詩書所說，的為明訓。我教典中說，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求富貴得富貴，求男女得男女，求長壽得長壽</a:t>
            </a:r>
            <a:r>
              <a:rPr lang="zh-TW" altLang="en-US" sz="3600" smtClean="0">
                <a:ea typeface="標楷體" pitchFamily="65" charset="-120"/>
              </a:rPr>
              <a:t>。夫妄語乃釋迦大戒，諸佛菩薩豈誑語欺人！」</a:t>
            </a:r>
          </a:p>
          <a:p>
            <a:pPr>
              <a:buSzPct val="75000"/>
              <a:buFont typeface="Wingdings" pitchFamily="2" charset="2"/>
              <a:buChar char="l"/>
              <a:defRPr/>
            </a:pPr>
            <a:r>
              <a:rPr lang="zh-TW" altLang="en-US" sz="3600" smtClean="0">
                <a:ea typeface="標楷體" pitchFamily="65" charset="-120"/>
              </a:rPr>
              <a:t>余進曰：「孟子言：</a:t>
            </a:r>
            <a:r>
              <a:rPr lang="en-US" altLang="zh-TW" sz="3600" smtClean="0">
                <a:ea typeface="標楷體" pitchFamily="65" charset="-120"/>
              </a:rPr>
              <a:t>『</a:t>
            </a:r>
            <a:r>
              <a:rPr lang="zh-TW" altLang="en-US" sz="3600" smtClean="0">
                <a:ea typeface="標楷體" pitchFamily="65" charset="-120"/>
              </a:rPr>
              <a:t>求則得之，是求在我者也。</a:t>
            </a:r>
            <a:r>
              <a:rPr lang="en-US" altLang="zh-TW" sz="3600" smtClean="0">
                <a:ea typeface="標楷體" pitchFamily="65" charset="-120"/>
              </a:rPr>
              <a:t>』</a:t>
            </a:r>
            <a:r>
              <a:rPr lang="zh-TW" altLang="en-US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道德仁義可以力求，功名富貴，如何求得？！</a:t>
            </a:r>
            <a:r>
              <a:rPr lang="zh-TW" altLang="en-US" sz="3600" smtClean="0">
                <a:ea typeface="標楷體" pitchFamily="65" charset="-120"/>
              </a:rPr>
              <a:t>」</a:t>
            </a:r>
            <a:endParaRPr lang="zh-TW" altLang="en-US" sz="360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build="p" autoUpdateAnimBg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5072</Words>
  <Application>Microsoft Office PowerPoint</Application>
  <PresentationFormat>如螢幕大小 (4:3)</PresentationFormat>
  <Paragraphs>174</Paragraphs>
  <Slides>59</Slides>
  <Notes>51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59</vt:i4>
      </vt:variant>
    </vt:vector>
  </HeadingPairs>
  <TitlesOfParts>
    <vt:vector size="67" baseType="lpstr">
      <vt:lpstr>Arial</vt:lpstr>
      <vt:lpstr>新細明體</vt:lpstr>
      <vt:lpstr>Calibri</vt:lpstr>
      <vt:lpstr>標楷體</vt:lpstr>
      <vt:lpstr>Times New Roman</vt:lpstr>
      <vt:lpstr>Wingdings</vt:lpstr>
      <vt:lpstr>Wingdings 2</vt:lpstr>
      <vt:lpstr>Office 佈景主題</vt:lpstr>
      <vt:lpstr>投影片 1</vt:lpstr>
      <vt:lpstr>投影片 2</vt:lpstr>
      <vt:lpstr>投影片 3</vt:lpstr>
      <vt:lpstr>從生命經驗談自覺 — 如何走出生命的困境</vt:lpstr>
      <vt:lpstr>案例 《了凡四訓》的啟示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自覺與行佛 —  菩薩四攝法的啟示</vt:lpstr>
      <vt:lpstr>投影片 25</vt:lpstr>
      <vt:lpstr>投影片 26</vt:lpstr>
      <vt:lpstr>投影片 27</vt:lpstr>
      <vt:lpstr>投影片 28</vt:lpstr>
      <vt:lpstr>投影片 29</vt:lpstr>
      <vt:lpstr>投影片 30</vt:lpstr>
      <vt:lpstr>投影片 31</vt:lpstr>
      <vt:lpstr>投影片 32</vt:lpstr>
      <vt:lpstr>投影片 33</vt:lpstr>
      <vt:lpstr>投影片 34</vt:lpstr>
      <vt:lpstr>投影片 35</vt:lpstr>
      <vt:lpstr>投影片 36</vt:lpstr>
      <vt:lpstr>投影片 37</vt:lpstr>
      <vt:lpstr>投影片 38</vt:lpstr>
      <vt:lpstr>投影片 39</vt:lpstr>
      <vt:lpstr>投影片 40</vt:lpstr>
      <vt:lpstr>投影片 41</vt:lpstr>
      <vt:lpstr>投影片 42</vt:lpstr>
      <vt:lpstr>投影片 43</vt:lpstr>
      <vt:lpstr>投影片 44</vt:lpstr>
      <vt:lpstr>投影片 45</vt:lpstr>
      <vt:lpstr>投影片 46</vt:lpstr>
      <vt:lpstr>投影片 47</vt:lpstr>
      <vt:lpstr>投影片 48</vt:lpstr>
      <vt:lpstr>投影片 49</vt:lpstr>
      <vt:lpstr>投影片 50</vt:lpstr>
      <vt:lpstr>投影片 51</vt:lpstr>
      <vt:lpstr>投影片 52</vt:lpstr>
      <vt:lpstr>投影片 53</vt:lpstr>
      <vt:lpstr>投影片 54</vt:lpstr>
      <vt:lpstr>投影片 55</vt:lpstr>
      <vt:lpstr>投影片 56</vt:lpstr>
      <vt:lpstr>投影片 57</vt:lpstr>
      <vt:lpstr>生死的超克與境界</vt:lpstr>
      <vt:lpstr>投影片 59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nhu</cp:lastModifiedBy>
  <cp:revision>125</cp:revision>
  <dcterms:created xsi:type="dcterms:W3CDTF">2015-12-21T07:30:43Z</dcterms:created>
  <dcterms:modified xsi:type="dcterms:W3CDTF">2018-01-30T11:30:42Z</dcterms:modified>
</cp:coreProperties>
</file>